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85" r:id="rId2"/>
    <p:sldId id="258" r:id="rId3"/>
    <p:sldId id="307" r:id="rId4"/>
    <p:sldId id="303" r:id="rId5"/>
    <p:sldId id="293" r:id="rId6"/>
    <p:sldId id="259" r:id="rId7"/>
    <p:sldId id="304" r:id="rId8"/>
    <p:sldId id="282" r:id="rId9"/>
    <p:sldId id="262" r:id="rId10"/>
    <p:sldId id="263" r:id="rId11"/>
    <p:sldId id="264" r:id="rId12"/>
    <p:sldId id="265" r:id="rId13"/>
    <p:sldId id="289" r:id="rId14"/>
    <p:sldId id="291" r:id="rId15"/>
    <p:sldId id="305" r:id="rId16"/>
    <p:sldId id="267" r:id="rId17"/>
    <p:sldId id="268" r:id="rId18"/>
    <p:sldId id="295" r:id="rId19"/>
    <p:sldId id="294" r:id="rId20"/>
    <p:sldId id="270" r:id="rId21"/>
    <p:sldId id="299" r:id="rId22"/>
    <p:sldId id="271" r:id="rId23"/>
    <p:sldId id="301" r:id="rId24"/>
    <p:sldId id="272" r:id="rId25"/>
    <p:sldId id="273" r:id="rId26"/>
    <p:sldId id="274" r:id="rId27"/>
    <p:sldId id="275" r:id="rId28"/>
    <p:sldId id="296" r:id="rId29"/>
    <p:sldId id="297" r:id="rId30"/>
    <p:sldId id="298" r:id="rId31"/>
    <p:sldId id="302" r:id="rId32"/>
    <p:sldId id="277" r:id="rId33"/>
    <p:sldId id="278" r:id="rId34"/>
    <p:sldId id="279" r:id="rId35"/>
    <p:sldId id="280" r:id="rId3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1pPr>
    <a:lvl2pPr marL="0" marR="0" indent="2286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2pPr>
    <a:lvl3pPr marL="0" marR="0" indent="4572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3pPr>
    <a:lvl4pPr marL="0" marR="0" indent="6858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4pPr>
    <a:lvl5pPr marL="0" marR="0" indent="9144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5pPr>
    <a:lvl6pPr marL="0" marR="0" indent="11430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6pPr>
    <a:lvl7pPr marL="0" marR="0" indent="13716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7pPr>
    <a:lvl8pPr marL="0" marR="0" indent="16002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8pPr>
    <a:lvl9pPr marL="0" marR="0" indent="18288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a:fontRef idx="major">
          <a:srgbClr val="444444"/>
        </a:fontRef>
        <a:srgbClr val="444444"/>
      </a:tcTxStyle>
      <a:tcStyle>
        <a:tcBdr>
          <a:left>
            <a:ln w="12700" cap="flat">
              <a:noFill/>
              <a:miter lim="400000"/>
            </a:ln>
          </a:left>
          <a:right>
            <a:ln w="12700" cap="flat">
              <a:noFill/>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noFill/>
        </a:fill>
      </a:tcStyle>
    </a:wholeTbl>
    <a:band2H>
      <a:tcTxStyle/>
      <a:tcStyle>
        <a:tcBdr/>
        <a:fill>
          <a:solidFill>
            <a:srgbClr val="F2F2F2"/>
          </a:solidFill>
        </a:fill>
      </a:tcStyle>
    </a:band2H>
    <a:firstCol>
      <a:tcTxStyle>
        <a:fontRef idx="major">
          <a:srgbClr val="444444"/>
        </a:fontRef>
        <a:srgbClr val="444444"/>
      </a:tcTxStyle>
      <a:tcStyle>
        <a:tcBdr>
          <a:left>
            <a:ln w="12700" cap="flat">
              <a:solidFill>
                <a:srgbClr val="000000"/>
              </a:solidFill>
              <a:prstDash val="solid"/>
              <a:miter lim="400000"/>
            </a:ln>
          </a:left>
          <a:right>
            <a:ln w="12700" cap="flat">
              <a:solidFill>
                <a:srgbClr val="C4C6C6"/>
              </a:solidFill>
              <a:prstDash val="solid"/>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solidFill>
            <a:srgbClr val="E8E9E8"/>
          </a:solidFill>
        </a:fill>
      </a:tcStyle>
    </a:firstCol>
    <a:lastRow>
      <a:tcTxStyle>
        <a:fontRef idx="major">
          <a:srgbClr val="444444"/>
        </a:fontRef>
        <a:srgbClr val="44444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noFill/>
              <a:miter lim="400000"/>
            </a:ln>
          </a:insideH>
          <a:insideV>
            <a:ln w="12700" cap="flat">
              <a:noFill/>
              <a:miter lim="400000"/>
            </a:ln>
          </a:insideV>
        </a:tcBdr>
        <a:fill>
          <a:noFill/>
        </a:fill>
      </a:tcStyle>
    </a:lastRow>
    <a:firstRow>
      <a:tcTxStyle>
        <a:fontRef idx="major">
          <a:srgbClr val="FFFFFF"/>
        </a:fontRef>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noFill/>
              <a:miter lim="400000"/>
            </a:ln>
          </a:insideH>
          <a:insideV>
            <a:ln w="12700" cap="flat">
              <a:noFill/>
              <a:miter lim="400000"/>
            </a:ln>
          </a:insideV>
        </a:tcBdr>
        <a:fill>
          <a:solidFill>
            <a:schemeClr val="accent1">
              <a:satOff val="12166"/>
              <a:lumOff val="-13042"/>
            </a:schemeClr>
          </a:solidFill>
        </a:fill>
      </a:tcStyle>
    </a:firstRow>
  </a:tblStyle>
  <a:tblStyle styleId="{C7B018BB-80A7-4F77-B60F-C8B233D01FF8}" styleName="">
    <a:tblBg/>
    <a:wholeTbl>
      <a:tcTxStyle>
        <a:fontRef idx="major">
          <a:srgbClr val="444444"/>
        </a:fontRef>
        <a:srgbClr val="444444"/>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a:tcStyle>
        <a:tcBdr/>
        <a:fill>
          <a:solidFill>
            <a:srgbClr val="EFF8FA"/>
          </a:solidFill>
        </a:fill>
      </a:tcStyle>
    </a:band2H>
    <a:firstCol>
      <a:tcTxStyle>
        <a:fontRef idx="major">
          <a:srgbClr val="444444"/>
        </a:fontRef>
        <a:srgbClr val="444444"/>
      </a:tcTxStyle>
      <a:tcStyle>
        <a:tcBdr>
          <a:left>
            <a:ln w="12700" cap="flat">
              <a:noFill/>
              <a:miter lim="400000"/>
            </a:ln>
          </a:left>
          <a:right>
            <a:ln w="12700" cap="flat">
              <a:noFill/>
              <a:miter lim="400000"/>
            </a:ln>
          </a:right>
          <a:top>
            <a:ln w="12700" cap="flat">
              <a:solidFill>
                <a:srgbClr val="4F728F"/>
              </a:solidFill>
              <a:prstDash val="solid"/>
              <a:miter lim="400000"/>
            </a:ln>
          </a:top>
          <a:bottom>
            <a:ln w="12700" cap="flat">
              <a:solidFill>
                <a:srgbClr val="4F728F"/>
              </a:solidFill>
              <a:prstDash val="solid"/>
              <a:miter lim="400000"/>
            </a:ln>
          </a:bottom>
          <a:insideH>
            <a:ln w="12700" cap="flat">
              <a:solidFill>
                <a:srgbClr val="4F728F"/>
              </a:solidFill>
              <a:prstDash val="solid"/>
              <a:miter lim="400000"/>
            </a:ln>
          </a:insideH>
          <a:insideV>
            <a:ln w="12700" cap="flat">
              <a:noFill/>
              <a:miter lim="400000"/>
            </a:ln>
          </a:insideV>
        </a:tcBdr>
        <a:fill>
          <a:solidFill>
            <a:srgbClr val="D4DADF"/>
          </a:solidFill>
        </a:fill>
      </a:tcStyle>
    </a:firstCol>
    <a:lastRow>
      <a:tcTxStyle>
        <a:fontRef idx="major">
          <a:srgbClr val="FFFFFF"/>
        </a:fontRef>
        <a:srgbClr val="FFFFFF"/>
      </a:tcTxStyle>
      <a:tcStyle>
        <a:tcBdr>
          <a:left>
            <a:ln w="12700" cap="flat">
              <a:noFill/>
              <a:miter lim="400000"/>
            </a:ln>
          </a:left>
          <a:right>
            <a:ln w="12700" cap="flat">
              <a:noFill/>
              <a:miter lim="400000"/>
            </a:ln>
          </a:right>
          <a:top>
            <a:ln w="12700" cap="flat">
              <a:solidFill>
                <a:srgbClr val="74747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638EB0"/>
          </a:solidFill>
        </a:fill>
      </a:tcStyle>
    </a:lastRow>
    <a:firstRow>
      <a:tcTxStyle>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173D59"/>
          </a:solidFill>
        </a:fill>
      </a:tcStyle>
    </a:firstRow>
  </a:tblStyle>
  <a:tblStyle styleId="{EEE7283C-3CF3-47DC-8721-378D4A62B228}" styleName="">
    <a:tblBg/>
    <a:wholeTbl>
      <a:tcTxStyle>
        <a:fontRef idx="major">
          <a:srgbClr val="444444"/>
        </a:fontRef>
        <a:srgbClr val="444444"/>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a:tcStyle>
        <a:tcBdr/>
        <a:fill>
          <a:solidFill>
            <a:srgbClr val="F2F2F2"/>
          </a:solidFill>
        </a:fill>
      </a:tcStyle>
    </a:band2H>
    <a:firstCol>
      <a:tcTxStyle>
        <a:fontRef idx="major">
          <a:srgbClr val="444444"/>
        </a:fontRef>
        <a:srgbClr val="444444"/>
      </a:tcTxStyle>
      <a:tcStyle>
        <a:tcBdr>
          <a:left>
            <a:ln w="12700" cap="flat">
              <a:solidFill>
                <a:srgbClr val="3C3C1D"/>
              </a:solidFill>
              <a:prstDash val="solid"/>
              <a:miter lim="400000"/>
            </a:ln>
          </a:left>
          <a:right>
            <a:ln w="12700" cap="flat">
              <a:solidFill>
                <a:schemeClr val="accent2">
                  <a:hueOff val="-487087"/>
                  <a:satOff val="-2686"/>
                  <a:lumOff val="14808"/>
                </a:schemeClr>
              </a:solidFill>
              <a:prstDash val="solid"/>
              <a:miter lim="400000"/>
            </a:ln>
          </a:right>
          <a:top>
            <a:ln w="12700" cap="flat">
              <a:solidFill>
                <a:schemeClr val="accent2">
                  <a:hueOff val="-487087"/>
                  <a:satOff val="-2686"/>
                  <a:lumOff val="14808"/>
                </a:schemeClr>
              </a:solidFill>
              <a:prstDash val="solid"/>
              <a:miter lim="400000"/>
            </a:ln>
          </a:top>
          <a:bottom>
            <a:ln w="12700" cap="flat">
              <a:solidFill>
                <a:schemeClr val="accent2">
                  <a:hueOff val="-487087"/>
                  <a:satOff val="-2686"/>
                  <a:lumOff val="14808"/>
                </a:schemeClr>
              </a:solidFill>
              <a:prstDash val="solid"/>
              <a:miter lim="400000"/>
            </a:ln>
          </a:bottom>
          <a:insideH>
            <a:ln w="12700" cap="flat">
              <a:solidFill>
                <a:schemeClr val="accent2">
                  <a:hueOff val="-487087"/>
                  <a:satOff val="-2686"/>
                  <a:lumOff val="14808"/>
                </a:schemeClr>
              </a:solidFill>
              <a:prstDash val="solid"/>
              <a:miter lim="400000"/>
            </a:ln>
          </a:insideH>
          <a:insideV>
            <a:ln w="12700" cap="flat">
              <a:solidFill>
                <a:schemeClr val="accent2">
                  <a:hueOff val="-487087"/>
                  <a:satOff val="-2686"/>
                  <a:lumOff val="14808"/>
                </a:schemeClr>
              </a:solidFill>
              <a:prstDash val="solid"/>
              <a:miter lim="400000"/>
            </a:ln>
          </a:insideV>
        </a:tcBdr>
        <a:fill>
          <a:solidFill>
            <a:srgbClr val="CFCDBB"/>
          </a:solidFill>
        </a:fill>
      </a:tcStyle>
    </a:firstCol>
    <a:lastRow>
      <a:tcTxStyle>
        <a:fontRef idx="major">
          <a:srgbClr val="444444"/>
        </a:fontRef>
        <a:srgbClr val="444444"/>
      </a:tcTxStyle>
      <a:tcStyle>
        <a:tcBdr>
          <a:left>
            <a:ln w="12700" cap="flat">
              <a:solidFill>
                <a:srgbClr val="C6C6C6"/>
              </a:solidFill>
              <a:prstDash val="solid"/>
              <a:miter lim="400000"/>
            </a:ln>
          </a:left>
          <a:right>
            <a:ln w="12700" cap="flat">
              <a:solidFill>
                <a:srgbClr val="C6C6C6"/>
              </a:solidFill>
              <a:prstDash val="solid"/>
              <a:miter lim="400000"/>
            </a:ln>
          </a:right>
          <a:top>
            <a:ln w="12700" cap="flat">
              <a:solidFill>
                <a:srgbClr val="656839"/>
              </a:solidFill>
              <a:prstDash val="solid"/>
              <a:miter lim="400000"/>
            </a:ln>
          </a:top>
          <a:bottom>
            <a:ln w="12700" cap="flat">
              <a:solidFill>
                <a:srgbClr val="3C3C1D"/>
              </a:solidFill>
              <a:prstDash val="solid"/>
              <a:miter lim="400000"/>
            </a:ln>
          </a:bottom>
          <a:insideH>
            <a:ln w="12700" cap="flat">
              <a:solidFill>
                <a:srgbClr val="C6C6C6"/>
              </a:solidFill>
              <a:prstDash val="solid"/>
              <a:miter lim="400000"/>
            </a:ln>
          </a:insideH>
          <a:insideV>
            <a:ln w="12700" cap="flat">
              <a:solidFill>
                <a:srgbClr val="C6C6C6"/>
              </a:solidFill>
              <a:prstDash val="solid"/>
              <a:miter lim="400000"/>
            </a:ln>
          </a:insideV>
        </a:tcBdr>
        <a:fill>
          <a:solidFill>
            <a:srgbClr val="E8E9E8"/>
          </a:solidFill>
        </a:fill>
      </a:tcStyle>
    </a:lastRow>
    <a:firstRow>
      <a:tcTxStyle>
        <a:fontRef idx="major">
          <a:srgbClr val="FFFFFF"/>
        </a:fontRef>
        <a:srgbClr val="FFFFFF"/>
      </a:tcTxStyle>
      <a:tcStyle>
        <a:tcBdr>
          <a:left>
            <a:ln w="12700" cap="flat">
              <a:solidFill>
                <a:schemeClr val="accent2">
                  <a:hueOff val="-487087"/>
                  <a:satOff val="-2686"/>
                  <a:lumOff val="14808"/>
                </a:schemeClr>
              </a:solidFill>
              <a:prstDash val="solid"/>
              <a:miter lim="400000"/>
            </a:ln>
          </a:left>
          <a:right>
            <a:ln w="12700" cap="flat">
              <a:solidFill>
                <a:schemeClr val="accent2">
                  <a:hueOff val="-487087"/>
                  <a:satOff val="-2686"/>
                  <a:lumOff val="14808"/>
                </a:schemeClr>
              </a:solidFill>
              <a:prstDash val="solid"/>
              <a:miter lim="400000"/>
            </a:ln>
          </a:right>
          <a:top>
            <a:ln w="12700" cap="flat">
              <a:solidFill>
                <a:srgbClr val="3C3C1D"/>
              </a:solidFill>
              <a:prstDash val="solid"/>
              <a:miter lim="400000"/>
            </a:ln>
          </a:top>
          <a:bottom>
            <a:ln w="12700" cap="flat">
              <a:solidFill>
                <a:srgbClr val="CBCBCB"/>
              </a:solidFill>
              <a:prstDash val="solid"/>
              <a:miter lim="400000"/>
            </a:ln>
          </a:bottom>
          <a:insideH>
            <a:ln w="12700" cap="flat">
              <a:solidFill>
                <a:srgbClr val="AAA485"/>
              </a:solidFill>
              <a:prstDash val="solid"/>
              <a:miter lim="400000"/>
            </a:ln>
          </a:insideH>
          <a:insideV>
            <a:ln w="12700" cap="flat">
              <a:solidFill>
                <a:schemeClr val="accent2">
                  <a:hueOff val="-487087"/>
                  <a:satOff val="-2686"/>
                  <a:lumOff val="14808"/>
                </a:schemeClr>
              </a:solidFill>
              <a:prstDash val="solid"/>
              <a:miter lim="400000"/>
            </a:ln>
          </a:insideV>
        </a:tcBdr>
        <a:fill>
          <a:solidFill>
            <a:srgbClr val="656839"/>
          </a:solidFill>
        </a:fill>
      </a:tcStyle>
    </a:firstRow>
  </a:tblStyle>
  <a:tblStyle styleId="{CF821DB8-F4EB-4A41-A1BA-3FCAFE7338EE}" styleName="">
    <a:tblBg/>
    <a:wholeTbl>
      <a:tcTxStyle>
        <a:fontRef idx="major">
          <a:srgbClr val="444444"/>
        </a:fontRef>
        <a:srgbClr val="444444"/>
      </a:tcTxStyle>
      <a:tcStyle>
        <a:tcBdr>
          <a:left>
            <a:ln w="12700" cap="flat">
              <a:noFill/>
              <a:miter lim="400000"/>
            </a:ln>
          </a:left>
          <a:right>
            <a:ln w="12700" cap="flat">
              <a:noFill/>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solidFill>
            <a:srgbClr val="F1F1F1"/>
          </a:solidFill>
        </a:fill>
      </a:tcStyle>
    </a:wholeTbl>
    <a:band2H>
      <a:tcTxStyle/>
      <a:tcStyle>
        <a:tcBdr/>
        <a:fill>
          <a:solidFill>
            <a:srgbClr val="E4E4E0"/>
          </a:solidFill>
        </a:fill>
      </a:tcStyle>
    </a:band2H>
    <a:firstCol>
      <a:tcTxStyle>
        <a:fontRef idx="major">
          <a:srgbClr val="FFFFFF"/>
        </a:fontRef>
        <a:srgbClr val="FFFFFF"/>
      </a:tcTxStyle>
      <a:tcStyle>
        <a:tcBdr>
          <a:left>
            <a:ln w="12700" cap="flat">
              <a:solidFill>
                <a:srgbClr val="515151"/>
              </a:solidFill>
              <a:prstDash val="solid"/>
              <a:miter lim="400000"/>
            </a:ln>
          </a:left>
          <a:right>
            <a:ln w="12700" cap="flat">
              <a:noFill/>
              <a:miter lim="400000"/>
            </a:ln>
          </a:right>
          <a:top>
            <a:ln w="12700" cap="flat">
              <a:solidFill>
                <a:srgbClr val="7D7766"/>
              </a:solidFill>
              <a:prstDash val="solid"/>
              <a:miter lim="400000"/>
            </a:ln>
          </a:top>
          <a:bottom>
            <a:ln w="12700" cap="flat">
              <a:solidFill>
                <a:srgbClr val="7D7766"/>
              </a:solidFill>
              <a:prstDash val="solid"/>
              <a:miter lim="400000"/>
            </a:ln>
          </a:bottom>
          <a:insideH>
            <a:ln w="12700" cap="flat">
              <a:solidFill>
                <a:srgbClr val="7D7766"/>
              </a:solidFill>
              <a:prstDash val="solid"/>
              <a:miter lim="400000"/>
            </a:ln>
          </a:insideH>
          <a:insideV>
            <a:ln w="12700" cap="flat">
              <a:noFill/>
              <a:miter lim="400000"/>
            </a:ln>
          </a:insideV>
        </a:tcBdr>
        <a:fill>
          <a:solidFill>
            <a:srgbClr val="8F8B7E"/>
          </a:solidFill>
        </a:fill>
      </a:tcStyle>
    </a:firstCol>
    <a:lastRow>
      <a:tcTxStyle>
        <a:fontRef idx="major">
          <a:srgbClr val="444444"/>
        </a:fontRef>
        <a:srgbClr val="444444"/>
      </a:tcTxStyle>
      <a:tcStyle>
        <a:tcBdr>
          <a:left>
            <a:ln w="12700" cap="flat">
              <a:noFill/>
              <a:miter lim="400000"/>
            </a:ln>
          </a:left>
          <a:right>
            <a:ln w="12700" cap="flat">
              <a:noFill/>
              <a:miter lim="400000"/>
            </a:ln>
          </a:right>
          <a:top>
            <a:ln w="25400" cap="flat">
              <a:solidFill>
                <a:srgbClr val="747474"/>
              </a:solidFill>
              <a:prstDash val="solid"/>
              <a:miter lim="400000"/>
            </a:ln>
          </a:top>
          <a:bottom>
            <a:ln w="12700" cap="flat">
              <a:solidFill>
                <a:srgbClr val="515151"/>
              </a:solidFill>
              <a:prstDash val="solid"/>
              <a:miter lim="400000"/>
            </a:ln>
          </a:bottom>
          <a:insideH>
            <a:ln w="12700" cap="flat">
              <a:noFill/>
              <a:miter lim="400000"/>
            </a:ln>
          </a:insideH>
          <a:insideV>
            <a:ln w="12700" cap="flat">
              <a:noFill/>
              <a:miter lim="400000"/>
            </a:ln>
          </a:insideV>
        </a:tcBdr>
        <a:fill>
          <a:solidFill>
            <a:srgbClr val="F1F1F1"/>
          </a:solidFill>
        </a:fill>
      </a:tcStyle>
    </a:lastRow>
    <a:firstRow>
      <a:tcTxStyle>
        <a:fontRef idx="major">
          <a:srgbClr val="FFFFFF"/>
        </a:fontRef>
        <a:srgbClr val="FFFFFF"/>
      </a:tcTxStyle>
      <a:tcStyle>
        <a:tcBdr>
          <a:left>
            <a:ln w="12700" cap="flat">
              <a:noFill/>
              <a:miter lim="400000"/>
            </a:ln>
          </a:left>
          <a:right>
            <a:ln w="12700" cap="flat">
              <a:noFill/>
              <a:miter lim="400000"/>
            </a:ln>
          </a:right>
          <a:top>
            <a:ln w="12700" cap="flat">
              <a:solidFill>
                <a:srgbClr val="515151"/>
              </a:solidFill>
              <a:prstDash val="solid"/>
              <a:miter lim="400000"/>
            </a:ln>
          </a:top>
          <a:bottom>
            <a:ln w="25400" cap="flat">
              <a:solidFill>
                <a:schemeClr val="accent2">
                  <a:hueOff val="-487087"/>
                  <a:satOff val="-2686"/>
                  <a:lumOff val="14808"/>
                </a:schemeClr>
              </a:solidFill>
              <a:prstDash val="solid"/>
              <a:miter lim="400000"/>
            </a:ln>
          </a:bottom>
          <a:insideH>
            <a:ln w="12700" cap="flat">
              <a:noFill/>
              <a:miter lim="400000"/>
            </a:ln>
          </a:insideH>
          <a:insideV>
            <a:ln w="12700" cap="flat">
              <a:noFill/>
              <a:miter lim="400000"/>
            </a:ln>
          </a:insideV>
        </a:tcBdr>
        <a:fill>
          <a:solidFill>
            <a:srgbClr val="5E5A4C"/>
          </a:solidFill>
        </a:fill>
      </a:tcStyle>
    </a:firstRow>
  </a:tblStyle>
  <a:tblStyle styleId="{33BA23B1-9221-436E-865A-0063620EA4FD}" styleName="">
    <a:tblBg/>
    <a:wholeTbl>
      <a:tcTxStyle>
        <a:fontRef idx="major">
          <a:srgbClr val="444444"/>
        </a:fontRef>
        <a:srgbClr val="444444"/>
      </a:tcTxStyle>
      <a:tcStyle>
        <a:tcBdr>
          <a:left>
            <a:ln w="12700" cap="flat">
              <a:solidFill>
                <a:srgbClr val="747474"/>
              </a:solidFill>
              <a:prstDash val="solid"/>
              <a:miter lim="400000"/>
            </a:ln>
          </a:left>
          <a:right>
            <a:ln w="12700" cap="flat">
              <a:solidFill>
                <a:srgbClr val="747474"/>
              </a:solidFill>
              <a:prstDash val="solid"/>
              <a:miter lim="400000"/>
            </a:ln>
          </a:right>
          <a:top>
            <a:ln w="12700" cap="flat">
              <a:solidFill>
                <a:srgbClr val="747474"/>
              </a:solidFill>
              <a:prstDash val="solid"/>
              <a:miter lim="400000"/>
            </a:ln>
          </a:top>
          <a:bottom>
            <a:ln w="12700" cap="flat">
              <a:solidFill>
                <a:srgbClr val="747474"/>
              </a:solidFill>
              <a:prstDash val="solid"/>
              <a:miter lim="400000"/>
            </a:ln>
          </a:bottom>
          <a:insideH>
            <a:ln w="12700" cap="flat">
              <a:solidFill>
                <a:srgbClr val="747474"/>
              </a:solidFill>
              <a:prstDash val="solid"/>
              <a:miter lim="400000"/>
            </a:ln>
          </a:insideH>
          <a:insideV>
            <a:ln w="12700" cap="flat">
              <a:solidFill>
                <a:srgbClr val="747474"/>
              </a:solidFill>
              <a:prstDash val="solid"/>
              <a:miter lim="400000"/>
            </a:ln>
          </a:insideV>
        </a:tcBdr>
        <a:fill>
          <a:noFill/>
        </a:fill>
      </a:tcStyle>
    </a:wholeTbl>
    <a:band2H>
      <a:tcTxStyle/>
      <a:tcStyle>
        <a:tcBdr/>
        <a:fill>
          <a:solidFill>
            <a:srgbClr val="F2F2F2"/>
          </a:solidFill>
        </a:fill>
      </a:tcStyle>
    </a:band2H>
    <a:firstCol>
      <a:tcTxStyle>
        <a:fontRef idx="major">
          <a:srgbClr val="444444"/>
        </a:fontRef>
        <a:srgbClr val="444444"/>
      </a:tcTxStyle>
      <a:tcStyle>
        <a:tcBdr>
          <a:left>
            <a:ln w="12700" cap="flat">
              <a:solidFill>
                <a:srgbClr val="747474"/>
              </a:solidFill>
              <a:prstDash val="solid"/>
              <a:miter lim="400000"/>
            </a:ln>
          </a:left>
          <a:right>
            <a:ln w="12700" cap="flat">
              <a:solidFill>
                <a:srgbClr val="747474"/>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firstCol>
    <a:lastRow>
      <a:tcTxStyle>
        <a:fontRef idx="major">
          <a:srgbClr val="444444"/>
        </a:fontRef>
        <a:srgbClr val="444444"/>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CBCBCB"/>
          </a:solidFill>
        </a:fill>
      </a:tcStyle>
    </a:lastRow>
    <a:firstRow>
      <a:tcTxStyle>
        <a:fontRef idx="major">
          <a:srgbClr val="444444"/>
        </a:fontRef>
        <a:srgbClr val="444444"/>
      </a:tcTxStyle>
      <a:tcStyle>
        <a:tcBdr>
          <a:left>
            <a:ln w="12700" cap="flat">
              <a:noFill/>
              <a:miter lim="400000"/>
            </a:ln>
          </a:left>
          <a:right>
            <a:ln w="12700" cap="flat">
              <a:noFill/>
              <a:miter lim="400000"/>
            </a:ln>
          </a:right>
          <a:top>
            <a:ln w="12700" cap="flat">
              <a:solidFill>
                <a:srgbClr val="747474"/>
              </a:solidFill>
              <a:prstDash val="solid"/>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CBCBCB"/>
          </a:solidFill>
        </a:fill>
      </a:tcStyle>
    </a:firstRow>
  </a:tblStyle>
  <a:tblStyle styleId="{2708684C-4D16-4618-839F-0558EEFCDFE6}" styleName="">
    <a:tblBg/>
    <a:wholeTbl>
      <a:tcTxStyle>
        <a:fontRef idx="major">
          <a:srgbClr val="777777"/>
        </a:fontRef>
        <a:srgbClr val="777777"/>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525252"/>
              </a:solidFill>
              <a:custDash>
                <a:ds d="200000" sp="200000"/>
              </a:custDash>
              <a:miter lim="400000"/>
            </a:ln>
          </a:top>
          <a:bottom>
            <a:ln w="12700" cap="flat">
              <a:solidFill>
                <a:srgbClr val="525252"/>
              </a:solidFill>
              <a:custDash>
                <a:ds d="200000" sp="200000"/>
              </a:custDash>
              <a:miter lim="400000"/>
            </a:ln>
          </a:bottom>
          <a:insideH>
            <a:ln w="12700" cap="flat">
              <a:solidFill>
                <a:srgbClr val="525252"/>
              </a:solidFill>
              <a:custDash>
                <a:ds d="200000" sp="200000"/>
              </a:custDash>
              <a:miter lim="400000"/>
            </a:ln>
          </a:insideH>
          <a:insideV>
            <a:ln w="12700" cap="flat">
              <a:solidFill>
                <a:srgbClr val="C9C9C9"/>
              </a:solidFill>
              <a:prstDash val="solid"/>
              <a:miter lim="400000"/>
            </a:ln>
          </a:insideV>
        </a:tcBdr>
        <a:fill>
          <a:noFill/>
        </a:fill>
      </a:tcStyle>
    </a:wholeTbl>
    <a:band2H>
      <a:tcTxStyle/>
      <a:tcStyle>
        <a:tcBdr/>
        <a:fill>
          <a:solidFill>
            <a:srgbClr val="D2D2D2">
              <a:alpha val="30000"/>
            </a:srgbClr>
          </a:solidFill>
        </a:fill>
      </a:tcStyle>
    </a:band2H>
    <a:firstCol>
      <a:tcTxStyle>
        <a:font>
          <a:latin typeface="Helvetica Neue Medium"/>
          <a:ea typeface="Helvetica Neue Medium"/>
          <a:cs typeface="Helvetica Neue Medium"/>
        </a:font>
        <a:srgbClr val="555555"/>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C9C9C9"/>
              </a:solidFill>
              <a:prstDash val="solid"/>
              <a:miter lim="400000"/>
            </a:ln>
          </a:top>
          <a:bottom>
            <a:ln w="12700" cap="flat">
              <a:solidFill>
                <a:srgbClr val="C9C9C9"/>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firstCol>
    <a:lastRow>
      <a:tcTxStyle>
        <a:font>
          <a:latin typeface="Helvetica Neue Medium"/>
          <a:ea typeface="Helvetica Neue Medium"/>
          <a:cs typeface="Helvetica Neue Medium"/>
        </a:font>
        <a:srgbClr val="555555"/>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lastRow>
    <a:firstRow>
      <a:tcTxStyle>
        <a:font>
          <a:latin typeface="Helvetica Neue Medium"/>
          <a:ea typeface="Helvetica Neue Medium"/>
          <a:cs typeface="Helvetica Neue Medium"/>
        </a:font>
        <a:srgbClr val="555555"/>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firstRow>
  </a:tblStyle>
  <a:tblStyle styleId="{8F44A2F1-9E1F-4B54-A3A2-5F16C0AD49E2}"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D2D2D2">
              <a:alpha val="30000"/>
            </a:srgbClr>
          </a:solidFill>
        </a:fill>
      </a:tcStyle>
    </a:band2H>
    <a:firstCo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CBCBCB"/>
          </a:solidFill>
        </a:fill>
      </a:tcStyle>
    </a:firstCol>
    <a:lastRow>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CBCBCB"/>
          </a:solidFill>
        </a:fill>
      </a:tcStyle>
    </a:lastRow>
    <a:firstRow>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CBCBCB"/>
          </a:solidFill>
        </a:fill>
      </a:tcStyle>
    </a:firstRow>
  </a:tblStyle>
  <a:tblStyle styleId="{D51ADE6A-740E-44AE-83CC-AE7238B6C88D}" styleName="">
    <a:tblBg/>
    <a:wholeTb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74"/>
    <p:restoredTop sz="83971" autoAdjust="0"/>
  </p:normalViewPr>
  <p:slideViewPr>
    <p:cSldViewPr>
      <p:cViewPr varScale="1">
        <p:scale>
          <a:sx n="110" d="100"/>
          <a:sy n="110" d="100"/>
        </p:scale>
        <p:origin x="728" y="184"/>
      </p:cViewPr>
      <p:guideLst>
        <p:guide orient="horz" pos="3072"/>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xfrm>
            <a:off x="1143000" y="685800"/>
            <a:ext cx="4572000" cy="3429000"/>
          </a:xfrm>
          <a:prstGeom prst="rect">
            <a:avLst/>
          </a:prstGeom>
        </p:spPr>
        <p:txBody>
          <a:bodyPr/>
          <a:lstStyle/>
          <a:p>
            <a:endParaRPr/>
          </a:p>
        </p:txBody>
      </p:sp>
      <p:sp>
        <p:nvSpPr>
          <p:cNvPr id="236" name="Shape 236"/>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550498857"/>
      </p:ext>
    </p:extLst>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2200" b="1" dirty="0" smtClean="0">
                <a:effectLst/>
                <a:latin typeface="Lucida Grande"/>
                <a:ea typeface="Lucida Grande"/>
                <a:cs typeface="Lucida Grande"/>
                <a:sym typeface="Lucida Grande"/>
              </a:rPr>
              <a:t>Information directly from Lynda Course:  Foundations of Programming – Design Patterns</a:t>
            </a:r>
            <a:endParaRPr lang="en-IE" sz="2200" dirty="0" smtClean="0">
              <a:effectLst/>
              <a:latin typeface="Lucida Grande"/>
              <a:ea typeface="Lucida Grande"/>
              <a:cs typeface="Lucida Grande"/>
              <a:sym typeface="Lucida Grande"/>
            </a:endParaRPr>
          </a:p>
          <a:p>
            <a:pPr lvl="0"/>
            <a:endParaRPr lang="en-IE" sz="2400" dirty="0" smtClean="0">
              <a:effectLst/>
              <a:latin typeface="Lucida Grande"/>
              <a:ea typeface="Lucida Grande"/>
              <a:cs typeface="Lucida Grande"/>
              <a:sym typeface="Lucida Grande"/>
            </a:endParaRPr>
          </a:p>
          <a:p>
            <a:pPr lvl="0"/>
            <a:r>
              <a:rPr lang="en-IE" sz="2400" dirty="0" smtClean="0">
                <a:effectLst/>
                <a:latin typeface="Lucida Grande"/>
                <a:ea typeface="Lucida Grande"/>
                <a:cs typeface="Lucida Grande"/>
                <a:sym typeface="Lucida Grande"/>
              </a:rPr>
              <a:t>What are Design patterns?</a:t>
            </a:r>
          </a:p>
          <a:p>
            <a:pPr lvl="1"/>
            <a:r>
              <a:rPr lang="en-US" sz="2400" dirty="0" smtClean="0">
                <a:effectLst/>
                <a:latin typeface="Lucida Grande"/>
                <a:ea typeface="Lucida Grande"/>
                <a:cs typeface="Lucida Grande"/>
                <a:sym typeface="Lucida Grande"/>
              </a:rPr>
              <a:t>“design patterns are general solutions for common problems that crop up in all kinds of software systems.  For instance, you might be working through your class design, and discover that if one object changes, several other objects need to know about that change. Is there a way to structure objects so they aren't too tightly dependent on one another? This is the kind of problem that you'll encounter in software systems across all domains.”</a:t>
            </a:r>
            <a:endParaRPr lang="en-IE" sz="3200" dirty="0" smtClean="0">
              <a:effectLst/>
              <a:latin typeface="Lucida Grande"/>
              <a:ea typeface="Lucida Grande"/>
              <a:cs typeface="Lucida Grande"/>
              <a:sym typeface="Lucida Grande"/>
            </a:endParaRPr>
          </a:p>
          <a:p>
            <a:pPr lvl="1"/>
            <a:r>
              <a:rPr lang="en-US" sz="2400" dirty="0" smtClean="0">
                <a:effectLst/>
                <a:latin typeface="Lucida Grande"/>
                <a:ea typeface="Lucida Grande"/>
                <a:cs typeface="Lucida Grande"/>
                <a:sym typeface="Lucida Grande"/>
              </a:rPr>
              <a:t>“ Think of design patterns as guidelines for how to structure your objects and their behavior to get a particular result.”</a:t>
            </a:r>
            <a:endParaRPr lang="en-IE" sz="3200" dirty="0" smtClean="0">
              <a:effectLst/>
              <a:latin typeface="Lucida Grande"/>
              <a:ea typeface="Lucida Grande"/>
              <a:cs typeface="Lucida Grande"/>
              <a:sym typeface="Lucida Grande"/>
            </a:endParaRPr>
          </a:p>
          <a:p>
            <a:pPr lvl="1"/>
            <a:r>
              <a:rPr lang="en-US" sz="2400" dirty="0" smtClean="0">
                <a:effectLst/>
                <a:latin typeface="Lucida Grande"/>
                <a:ea typeface="Lucida Grande"/>
                <a:cs typeface="Lucida Grande"/>
                <a:sym typeface="Lucida Grande"/>
              </a:rPr>
              <a:t>“The primary goal of any designing pattern is to help you structure your code so it is flexible and resilient.”</a:t>
            </a:r>
            <a:endParaRPr lang="en-IE" sz="3200" dirty="0" smtClean="0">
              <a:effectLst/>
              <a:latin typeface="Lucida Grande"/>
              <a:ea typeface="Lucida Grande"/>
              <a:cs typeface="Lucida Grande"/>
              <a:sym typeface="Lucida Grande"/>
            </a:endParaRPr>
          </a:p>
          <a:p>
            <a:pPr lvl="1"/>
            <a:r>
              <a:rPr lang="en-IE" sz="2400" b="1" dirty="0" smtClean="0">
                <a:effectLst/>
                <a:latin typeface="Lucida Grande"/>
                <a:ea typeface="Lucida Grande"/>
                <a:cs typeface="Lucida Grande"/>
                <a:sym typeface="Lucida Grande"/>
              </a:rPr>
              <a:t>“All patterns let some part of the code vary independently of the other parts”.</a:t>
            </a:r>
            <a:endParaRPr lang="en-IE" sz="2400" dirty="0" smtClean="0">
              <a:effectLst/>
              <a:latin typeface="Lucida Grande"/>
              <a:ea typeface="Lucida Grande"/>
              <a:cs typeface="Lucida Grande"/>
              <a:sym typeface="Lucida Grande"/>
            </a:endParaRPr>
          </a:p>
          <a:p>
            <a:endParaRPr lang="en-IE" dirty="0"/>
          </a:p>
        </p:txBody>
      </p:sp>
    </p:spTree>
    <p:extLst>
      <p:ext uri="{BB962C8B-B14F-4D97-AF65-F5344CB8AC3E}">
        <p14:creationId xmlns:p14="http://schemas.microsoft.com/office/powerpoint/2010/main" val="465851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584200" eaLnBrk="1" fontAlgn="auto" latinLnBrk="0" hangingPunct="1">
              <a:lnSpc>
                <a:spcPct val="100000"/>
              </a:lnSpc>
              <a:spcBef>
                <a:spcPts val="0"/>
              </a:spcBef>
              <a:spcAft>
                <a:spcPts val="0"/>
              </a:spcAft>
              <a:buClrTx/>
              <a:buSzTx/>
              <a:buFontTx/>
              <a:buNone/>
              <a:tabLst/>
              <a:defRPr/>
            </a:pPr>
            <a:r>
              <a:rPr lang="en-IE" sz="2200" b="1" dirty="0" smtClean="0">
                <a:effectLst/>
                <a:latin typeface="Lucida Grande"/>
                <a:ea typeface="Lucida Grande"/>
                <a:cs typeface="Lucida Grande"/>
                <a:sym typeface="Lucida Grande"/>
              </a:rPr>
              <a:t>Information directly from Lynda Course:  Foundations of Programming – Design Patterns</a:t>
            </a:r>
            <a:endParaRPr lang="en-IE" sz="2200" dirty="0" smtClean="0">
              <a:effectLst/>
              <a:latin typeface="Lucida Grande"/>
              <a:ea typeface="Lucida Grande"/>
              <a:cs typeface="Lucida Grande"/>
              <a:sym typeface="Lucida Grande"/>
            </a:endParaRPr>
          </a:p>
          <a:p>
            <a:endParaRPr lang="en-IE" dirty="0"/>
          </a:p>
        </p:txBody>
      </p:sp>
    </p:spTree>
    <p:extLst>
      <p:ext uri="{BB962C8B-B14F-4D97-AF65-F5344CB8AC3E}">
        <p14:creationId xmlns:p14="http://schemas.microsoft.com/office/powerpoint/2010/main" val="2035665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mtClean="0"/>
              <a:t>http://wit-design-patterns-2016.github.io/part-1/topic09-principles-and-styles/talk-2/b-architecture-styles.pdf</a:t>
            </a:r>
          </a:p>
          <a:p>
            <a:endParaRPr lang="en-IE"/>
          </a:p>
        </p:txBody>
      </p:sp>
    </p:spTree>
    <p:extLst>
      <p:ext uri="{BB962C8B-B14F-4D97-AF65-F5344CB8AC3E}">
        <p14:creationId xmlns:p14="http://schemas.microsoft.com/office/powerpoint/2010/main" val="4109156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2" name="Shape 22"/>
          <p:cNvSpPr>
            <a:spLocks noGrp="1"/>
          </p:cNvSpPr>
          <p:nvPr>
            <p:ph type="title"/>
          </p:nvPr>
        </p:nvSpPr>
        <p:spPr>
          <a:prstGeom prst="rect">
            <a:avLst/>
          </a:prstGeom>
        </p:spPr>
        <p:txBody>
          <a:bodyPr/>
          <a:lstStyle/>
          <a:p>
            <a:r>
              <a:t>Title Text</a:t>
            </a:r>
          </a:p>
        </p:txBody>
      </p:sp>
      <p:sp>
        <p:nvSpPr>
          <p:cNvPr id="23" name="Shape 2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hape 2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Photo - 2 Up Portrait">
    <p:spTree>
      <p:nvGrpSpPr>
        <p:cNvPr id="1" name=""/>
        <p:cNvGrpSpPr/>
        <p:nvPr/>
      </p:nvGrpSpPr>
      <p:grpSpPr>
        <a:xfrm>
          <a:off x="0" y="0"/>
          <a:ext cx="0" cy="0"/>
          <a:chOff x="0" y="0"/>
          <a:chExt cx="0" cy="0"/>
        </a:xfrm>
      </p:grpSpPr>
      <p:sp>
        <p:nvSpPr>
          <p:cNvPr id="127" name="Shape 127"/>
          <p:cNvSpPr/>
          <p:nvPr/>
        </p:nvSpPr>
        <p:spPr>
          <a:xfrm flipH="1">
            <a:off x="6489699" y="508000"/>
            <a:ext cx="1" cy="8013731"/>
          </a:xfrm>
          <a:prstGeom prst="line">
            <a:avLst/>
          </a:prstGeom>
          <a:ln w="12700">
            <a:solidFill>
              <a:srgbClr val="ABABAB"/>
            </a:solidFill>
            <a:miter lim="400000"/>
          </a:ln>
        </p:spPr>
        <p:txBody>
          <a:bodyPr lIns="50800" tIns="50800" rIns="50800" bIns="50800" anchor="ctr"/>
          <a:lstStyle/>
          <a:p>
            <a:endParaRPr/>
          </a:p>
        </p:txBody>
      </p:sp>
      <p:sp>
        <p:nvSpPr>
          <p:cNvPr id="128" name="Shape 128"/>
          <p:cNvSpPr>
            <a:spLocks noGrp="1"/>
          </p:cNvSpPr>
          <p:nvPr>
            <p:ph type="pic" sz="half" idx="13"/>
          </p:nvPr>
        </p:nvSpPr>
        <p:spPr>
          <a:xfrm>
            <a:off x="469900" y="457200"/>
            <a:ext cx="5842000" cy="8064500"/>
          </a:xfrm>
          <a:prstGeom prst="rect">
            <a:avLst/>
          </a:prstGeom>
        </p:spPr>
        <p:txBody>
          <a:bodyPr lIns="91439" tIns="45719" rIns="91439" bIns="45719"/>
          <a:lstStyle/>
          <a:p>
            <a:endParaRPr/>
          </a:p>
        </p:txBody>
      </p:sp>
      <p:sp>
        <p:nvSpPr>
          <p:cNvPr id="129" name="Shape 129"/>
          <p:cNvSpPr>
            <a:spLocks noGrp="1"/>
          </p:cNvSpPr>
          <p:nvPr>
            <p:ph type="pic" sz="half" idx="14"/>
          </p:nvPr>
        </p:nvSpPr>
        <p:spPr>
          <a:xfrm>
            <a:off x="6654800" y="508000"/>
            <a:ext cx="5829300" cy="8013700"/>
          </a:xfrm>
          <a:prstGeom prst="rect">
            <a:avLst/>
          </a:prstGeom>
        </p:spPr>
        <p:txBody>
          <a:bodyPr lIns="91439" tIns="45719" rIns="91439" bIns="45719"/>
          <a:lstStyle/>
          <a:p>
            <a:endParaRPr/>
          </a:p>
        </p:txBody>
      </p:sp>
      <p:sp>
        <p:nvSpPr>
          <p:cNvPr id="130" name="Shape 130"/>
          <p:cNvSpPr>
            <a:spLocks noGrp="1"/>
          </p:cNvSpPr>
          <p:nvPr>
            <p:ph type="body" sz="quarter"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r>
              <a:t>Body Level One</a:t>
            </a:r>
          </a:p>
          <a:p>
            <a:pPr lvl="1"/>
            <a:r>
              <a:t>Body Level Two</a:t>
            </a:r>
          </a:p>
          <a:p>
            <a:pPr lvl="2"/>
            <a:r>
              <a:t>Body Level Three</a:t>
            </a:r>
          </a:p>
          <a:p>
            <a:pPr lvl="3"/>
            <a:r>
              <a:t>Body Level Four</a:t>
            </a:r>
          </a:p>
          <a:p>
            <a:pPr lvl="4"/>
            <a:r>
              <a:t>Body Level Five</a:t>
            </a:r>
          </a:p>
        </p:txBody>
      </p:sp>
      <p:sp>
        <p:nvSpPr>
          <p:cNvPr id="131" name="Shape 1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 3 Up Portrait">
    <p:spTree>
      <p:nvGrpSpPr>
        <p:cNvPr id="1" name=""/>
        <p:cNvGrpSpPr/>
        <p:nvPr/>
      </p:nvGrpSpPr>
      <p:grpSpPr>
        <a:xfrm>
          <a:off x="0" y="0"/>
          <a:ext cx="0" cy="0"/>
          <a:chOff x="0" y="0"/>
          <a:chExt cx="0" cy="0"/>
        </a:xfrm>
      </p:grpSpPr>
      <p:sp>
        <p:nvSpPr>
          <p:cNvPr id="138" name="Shape 138"/>
          <p:cNvSpPr/>
          <p:nvPr/>
        </p:nvSpPr>
        <p:spPr>
          <a:xfrm flipH="1">
            <a:off x="4444998" y="1777968"/>
            <a:ext cx="1" cy="5067381"/>
          </a:xfrm>
          <a:prstGeom prst="line">
            <a:avLst/>
          </a:prstGeom>
          <a:ln w="12700">
            <a:solidFill>
              <a:srgbClr val="ABABAB"/>
            </a:solidFill>
            <a:miter lim="400000"/>
          </a:ln>
        </p:spPr>
        <p:txBody>
          <a:bodyPr lIns="50800" tIns="50800" rIns="50800" bIns="50800" anchor="ctr"/>
          <a:lstStyle/>
          <a:p>
            <a:endParaRPr/>
          </a:p>
        </p:txBody>
      </p:sp>
      <p:sp>
        <p:nvSpPr>
          <p:cNvPr id="139" name="Shape 139"/>
          <p:cNvSpPr/>
          <p:nvPr/>
        </p:nvSpPr>
        <p:spPr>
          <a:xfrm flipH="1">
            <a:off x="8547098" y="1777968"/>
            <a:ext cx="1" cy="5067381"/>
          </a:xfrm>
          <a:prstGeom prst="line">
            <a:avLst/>
          </a:prstGeom>
          <a:ln w="12700">
            <a:solidFill>
              <a:srgbClr val="ABABAB"/>
            </a:solidFill>
            <a:miter lim="400000"/>
          </a:ln>
        </p:spPr>
        <p:txBody>
          <a:bodyPr lIns="50800" tIns="50800" rIns="50800" bIns="50800" anchor="ctr"/>
          <a:lstStyle/>
          <a:p>
            <a:endParaRPr/>
          </a:p>
        </p:txBody>
      </p:sp>
      <p:sp>
        <p:nvSpPr>
          <p:cNvPr id="140" name="Shape 140"/>
          <p:cNvSpPr>
            <a:spLocks noGrp="1"/>
          </p:cNvSpPr>
          <p:nvPr>
            <p:ph type="pic" sz="quarter" idx="13"/>
          </p:nvPr>
        </p:nvSpPr>
        <p:spPr>
          <a:xfrm>
            <a:off x="508000" y="1778000"/>
            <a:ext cx="3784600" cy="5067300"/>
          </a:xfrm>
          <a:prstGeom prst="rect">
            <a:avLst/>
          </a:prstGeom>
        </p:spPr>
        <p:txBody>
          <a:bodyPr lIns="91439" tIns="45719" rIns="91439" bIns="45719"/>
          <a:lstStyle/>
          <a:p>
            <a:endParaRPr/>
          </a:p>
        </p:txBody>
      </p:sp>
      <p:sp>
        <p:nvSpPr>
          <p:cNvPr id="141" name="Shape 141"/>
          <p:cNvSpPr>
            <a:spLocks noGrp="1"/>
          </p:cNvSpPr>
          <p:nvPr>
            <p:ph type="pic" sz="quarter" idx="14"/>
          </p:nvPr>
        </p:nvSpPr>
        <p:spPr>
          <a:xfrm>
            <a:off x="8724900" y="1778000"/>
            <a:ext cx="3759200" cy="5067300"/>
          </a:xfrm>
          <a:prstGeom prst="rect">
            <a:avLst/>
          </a:prstGeom>
        </p:spPr>
        <p:txBody>
          <a:bodyPr lIns="91439" tIns="45719" rIns="91439" bIns="45719"/>
          <a:lstStyle/>
          <a:p>
            <a:endParaRPr/>
          </a:p>
        </p:txBody>
      </p:sp>
      <p:sp>
        <p:nvSpPr>
          <p:cNvPr id="142" name="Shape 142"/>
          <p:cNvSpPr>
            <a:spLocks noGrp="1"/>
          </p:cNvSpPr>
          <p:nvPr>
            <p:ph type="pic" sz="quarter" idx="15"/>
          </p:nvPr>
        </p:nvSpPr>
        <p:spPr>
          <a:xfrm>
            <a:off x="4622800" y="1778000"/>
            <a:ext cx="3784600" cy="5067300"/>
          </a:xfrm>
          <a:prstGeom prst="rect">
            <a:avLst/>
          </a:prstGeom>
        </p:spPr>
        <p:txBody>
          <a:bodyPr lIns="91439" tIns="45719" rIns="91439" bIns="45719"/>
          <a:lstStyle/>
          <a:p>
            <a:endParaRPr/>
          </a:p>
        </p:txBody>
      </p:sp>
      <p:sp>
        <p:nvSpPr>
          <p:cNvPr id="143" name="Shape 143"/>
          <p:cNvSpPr>
            <a:spLocks noGrp="1"/>
          </p:cNvSpPr>
          <p:nvPr>
            <p:ph type="body" sz="quarter"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r>
              <a:t>Body Level One</a:t>
            </a:r>
          </a:p>
          <a:p>
            <a:pPr lvl="1"/>
            <a:r>
              <a:t>Body Level Two</a:t>
            </a:r>
          </a:p>
          <a:p>
            <a:pPr lvl="2"/>
            <a:r>
              <a:t>Body Level Three</a:t>
            </a:r>
          </a:p>
          <a:p>
            <a:pPr lvl="3"/>
            <a:r>
              <a:t>Body Level Four</a:t>
            </a:r>
          </a:p>
          <a:p>
            <a:pPr lvl="4"/>
            <a:r>
              <a:t>Body Level Five</a:t>
            </a:r>
          </a:p>
        </p:txBody>
      </p:sp>
      <p:sp>
        <p:nvSpPr>
          <p:cNvPr id="144" name="Shape 14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Photo - Big">
    <p:spTree>
      <p:nvGrpSpPr>
        <p:cNvPr id="1" name=""/>
        <p:cNvGrpSpPr/>
        <p:nvPr/>
      </p:nvGrpSpPr>
      <p:grpSpPr>
        <a:xfrm>
          <a:off x="0" y="0"/>
          <a:ext cx="0" cy="0"/>
          <a:chOff x="0" y="0"/>
          <a:chExt cx="0" cy="0"/>
        </a:xfrm>
      </p:grpSpPr>
      <p:sp>
        <p:nvSpPr>
          <p:cNvPr id="151" name="Shape 151"/>
          <p:cNvSpPr>
            <a:spLocks noGrp="1"/>
          </p:cNvSpPr>
          <p:nvPr>
            <p:ph type="pic" idx="13"/>
          </p:nvPr>
        </p:nvSpPr>
        <p:spPr>
          <a:xfrm>
            <a:off x="533400" y="508000"/>
            <a:ext cx="11938000" cy="7962900"/>
          </a:xfrm>
          <a:prstGeom prst="rect">
            <a:avLst/>
          </a:prstGeom>
        </p:spPr>
        <p:txBody>
          <a:bodyPr lIns="91439" tIns="45719" rIns="91439" bIns="45719"/>
          <a:lstStyle/>
          <a:p>
            <a:endParaRPr/>
          </a:p>
        </p:txBody>
      </p:sp>
      <p:sp>
        <p:nvSpPr>
          <p:cNvPr id="152" name="Shape 152"/>
          <p:cNvSpPr>
            <a:spLocks noGrp="1"/>
          </p:cNvSpPr>
          <p:nvPr>
            <p:ph type="body" sz="quarter"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r>
              <a:t>Body Level One</a:t>
            </a:r>
          </a:p>
          <a:p>
            <a:pPr lvl="1"/>
            <a:r>
              <a:t>Body Level Two</a:t>
            </a:r>
          </a:p>
          <a:p>
            <a:pPr lvl="2"/>
            <a:r>
              <a:t>Body Level Three</a:t>
            </a:r>
          </a:p>
          <a:p>
            <a:pPr lvl="3"/>
            <a:r>
              <a:t>Body Level Four</a:t>
            </a:r>
          </a:p>
          <a:p>
            <a:pPr lvl="4"/>
            <a:r>
              <a:t>Body Level Five</a:t>
            </a:r>
          </a:p>
        </p:txBody>
      </p:sp>
      <p:sp>
        <p:nvSpPr>
          <p:cNvPr id="153" name="Shape 15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160" name="Shape 160"/>
          <p:cNvSpPr/>
          <p:nvPr/>
        </p:nvSpPr>
        <p:spPr>
          <a:xfrm flipH="1">
            <a:off x="6489698" y="520668"/>
            <a:ext cx="1" cy="7962963"/>
          </a:xfrm>
          <a:prstGeom prst="line">
            <a:avLst/>
          </a:prstGeom>
          <a:ln w="12700">
            <a:solidFill>
              <a:srgbClr val="ABABAB"/>
            </a:solidFill>
            <a:miter lim="400000"/>
          </a:ln>
        </p:spPr>
        <p:txBody>
          <a:bodyPr lIns="50800" tIns="50800" rIns="50800" bIns="50800" anchor="ctr"/>
          <a:lstStyle/>
          <a:p>
            <a:endParaRPr/>
          </a:p>
        </p:txBody>
      </p:sp>
      <p:sp>
        <p:nvSpPr>
          <p:cNvPr id="161" name="Shape 161"/>
          <p:cNvSpPr/>
          <p:nvPr/>
        </p:nvSpPr>
        <p:spPr>
          <a:xfrm>
            <a:off x="6489696" y="4476750"/>
            <a:ext cx="5994408" cy="127"/>
          </a:xfrm>
          <a:prstGeom prst="line">
            <a:avLst/>
          </a:prstGeom>
          <a:ln w="12700">
            <a:solidFill>
              <a:srgbClr val="ABABAB"/>
            </a:solidFill>
            <a:miter lim="400000"/>
          </a:ln>
        </p:spPr>
        <p:txBody>
          <a:bodyPr lIns="50800" tIns="50800" rIns="50800" bIns="50800" anchor="ctr"/>
          <a:lstStyle/>
          <a:p>
            <a:endParaRPr/>
          </a:p>
        </p:txBody>
      </p:sp>
      <p:sp>
        <p:nvSpPr>
          <p:cNvPr id="162" name="Shape 162"/>
          <p:cNvSpPr>
            <a:spLocks noGrp="1"/>
          </p:cNvSpPr>
          <p:nvPr>
            <p:ph type="pic" sz="half" idx="13"/>
          </p:nvPr>
        </p:nvSpPr>
        <p:spPr>
          <a:xfrm>
            <a:off x="508000" y="520700"/>
            <a:ext cx="5816600" cy="7962900"/>
          </a:xfrm>
          <a:prstGeom prst="rect">
            <a:avLst/>
          </a:prstGeom>
        </p:spPr>
        <p:txBody>
          <a:bodyPr lIns="91439" tIns="45719" rIns="91439" bIns="45719"/>
          <a:lstStyle/>
          <a:p>
            <a:endParaRPr/>
          </a:p>
        </p:txBody>
      </p:sp>
      <p:sp>
        <p:nvSpPr>
          <p:cNvPr id="163" name="Shape 163"/>
          <p:cNvSpPr>
            <a:spLocks noGrp="1"/>
          </p:cNvSpPr>
          <p:nvPr>
            <p:ph type="pic" sz="quarter" idx="14"/>
          </p:nvPr>
        </p:nvSpPr>
        <p:spPr>
          <a:xfrm>
            <a:off x="6667500" y="520700"/>
            <a:ext cx="5816600" cy="3810000"/>
          </a:xfrm>
          <a:prstGeom prst="rect">
            <a:avLst/>
          </a:prstGeom>
        </p:spPr>
        <p:txBody>
          <a:bodyPr lIns="91439" tIns="45719" rIns="91439" bIns="45719"/>
          <a:lstStyle/>
          <a:p>
            <a:endParaRPr/>
          </a:p>
        </p:txBody>
      </p:sp>
      <p:sp>
        <p:nvSpPr>
          <p:cNvPr id="164" name="Shape 164"/>
          <p:cNvSpPr>
            <a:spLocks noGrp="1"/>
          </p:cNvSpPr>
          <p:nvPr>
            <p:ph type="pic" sz="quarter" idx="15"/>
          </p:nvPr>
        </p:nvSpPr>
        <p:spPr>
          <a:xfrm>
            <a:off x="6667500" y="4660900"/>
            <a:ext cx="5816600" cy="3822700"/>
          </a:xfrm>
          <a:prstGeom prst="rect">
            <a:avLst/>
          </a:prstGeom>
        </p:spPr>
        <p:txBody>
          <a:bodyPr lIns="91439" tIns="45719" rIns="91439" bIns="45719"/>
          <a:lstStyle/>
          <a:p>
            <a:endParaRPr/>
          </a:p>
        </p:txBody>
      </p:sp>
      <p:sp>
        <p:nvSpPr>
          <p:cNvPr id="165" name="Shape 165"/>
          <p:cNvSpPr>
            <a:spLocks noGrp="1"/>
          </p:cNvSpPr>
          <p:nvPr>
            <p:ph type="body" sz="quarter"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r>
              <a:t>Body Level One</a:t>
            </a:r>
          </a:p>
          <a:p>
            <a:pPr lvl="1"/>
            <a:r>
              <a:t>Body Level Two</a:t>
            </a:r>
          </a:p>
          <a:p>
            <a:pPr lvl="2"/>
            <a:r>
              <a:t>Body Level Three</a:t>
            </a:r>
          </a:p>
          <a:p>
            <a:pPr lvl="3"/>
            <a:r>
              <a:t>Body Level Four</a:t>
            </a:r>
          </a:p>
          <a:p>
            <a:pPr lvl="4"/>
            <a:r>
              <a:t>Body Level Five</a:t>
            </a:r>
          </a:p>
        </p:txBody>
      </p:sp>
      <p:sp>
        <p:nvSpPr>
          <p:cNvPr id="166" name="Shape 16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Photo - 4 Up">
    <p:spTree>
      <p:nvGrpSpPr>
        <p:cNvPr id="1" name=""/>
        <p:cNvGrpSpPr/>
        <p:nvPr/>
      </p:nvGrpSpPr>
      <p:grpSpPr>
        <a:xfrm>
          <a:off x="0" y="0"/>
          <a:ext cx="0" cy="0"/>
          <a:chOff x="0" y="0"/>
          <a:chExt cx="0" cy="0"/>
        </a:xfrm>
      </p:grpSpPr>
      <p:sp>
        <p:nvSpPr>
          <p:cNvPr id="173" name="Shape 173"/>
          <p:cNvSpPr/>
          <p:nvPr/>
        </p:nvSpPr>
        <p:spPr>
          <a:xfrm flipH="1">
            <a:off x="9067798" y="520668"/>
            <a:ext cx="1" cy="7962963"/>
          </a:xfrm>
          <a:prstGeom prst="line">
            <a:avLst/>
          </a:prstGeom>
          <a:ln w="12700">
            <a:solidFill>
              <a:srgbClr val="ABABAB"/>
            </a:solidFill>
            <a:miter lim="400000"/>
          </a:ln>
        </p:spPr>
        <p:txBody>
          <a:bodyPr lIns="50800" tIns="50800" rIns="50800" bIns="50800" anchor="ctr"/>
          <a:lstStyle/>
          <a:p>
            <a:endParaRPr/>
          </a:p>
        </p:txBody>
      </p:sp>
      <p:sp>
        <p:nvSpPr>
          <p:cNvPr id="174" name="Shape 174"/>
          <p:cNvSpPr/>
          <p:nvPr/>
        </p:nvSpPr>
        <p:spPr>
          <a:xfrm>
            <a:off x="9067796" y="3092450"/>
            <a:ext cx="3429023" cy="127"/>
          </a:xfrm>
          <a:prstGeom prst="line">
            <a:avLst/>
          </a:prstGeom>
          <a:ln w="12700">
            <a:solidFill>
              <a:srgbClr val="ABABAB"/>
            </a:solidFill>
            <a:miter lim="400000"/>
          </a:ln>
        </p:spPr>
        <p:txBody>
          <a:bodyPr lIns="50800" tIns="50800" rIns="50800" bIns="50800" anchor="ctr"/>
          <a:lstStyle/>
          <a:p>
            <a:endParaRPr/>
          </a:p>
        </p:txBody>
      </p:sp>
      <p:sp>
        <p:nvSpPr>
          <p:cNvPr id="175" name="Shape 175"/>
          <p:cNvSpPr/>
          <p:nvPr/>
        </p:nvSpPr>
        <p:spPr>
          <a:xfrm>
            <a:off x="9067796" y="5873750"/>
            <a:ext cx="3429023" cy="127"/>
          </a:xfrm>
          <a:prstGeom prst="line">
            <a:avLst/>
          </a:prstGeom>
          <a:ln w="12700">
            <a:solidFill>
              <a:srgbClr val="ABABAB"/>
            </a:solidFill>
            <a:miter lim="400000"/>
          </a:ln>
        </p:spPr>
        <p:txBody>
          <a:bodyPr lIns="50800" tIns="50800" rIns="50800" bIns="50800" anchor="ctr"/>
          <a:lstStyle/>
          <a:p>
            <a:endParaRPr/>
          </a:p>
        </p:txBody>
      </p:sp>
      <p:sp>
        <p:nvSpPr>
          <p:cNvPr id="176" name="Shape 176"/>
          <p:cNvSpPr>
            <a:spLocks noGrp="1"/>
          </p:cNvSpPr>
          <p:nvPr>
            <p:ph type="pic" idx="13"/>
          </p:nvPr>
        </p:nvSpPr>
        <p:spPr>
          <a:xfrm>
            <a:off x="520700" y="508000"/>
            <a:ext cx="8369300" cy="7975600"/>
          </a:xfrm>
          <a:prstGeom prst="rect">
            <a:avLst/>
          </a:prstGeom>
        </p:spPr>
        <p:txBody>
          <a:bodyPr lIns="91439" tIns="45719" rIns="91439" bIns="45719"/>
          <a:lstStyle/>
          <a:p>
            <a:endParaRPr/>
          </a:p>
        </p:txBody>
      </p:sp>
      <p:sp>
        <p:nvSpPr>
          <p:cNvPr id="177" name="Shape 177"/>
          <p:cNvSpPr>
            <a:spLocks noGrp="1"/>
          </p:cNvSpPr>
          <p:nvPr>
            <p:ph type="pic" sz="quarter" idx="14"/>
          </p:nvPr>
        </p:nvSpPr>
        <p:spPr>
          <a:xfrm>
            <a:off x="9220200" y="3289300"/>
            <a:ext cx="3276600" cy="2438400"/>
          </a:xfrm>
          <a:prstGeom prst="rect">
            <a:avLst/>
          </a:prstGeom>
        </p:spPr>
        <p:txBody>
          <a:bodyPr lIns="91439" tIns="45719" rIns="91439" bIns="45719"/>
          <a:lstStyle/>
          <a:p>
            <a:endParaRPr/>
          </a:p>
        </p:txBody>
      </p:sp>
      <p:sp>
        <p:nvSpPr>
          <p:cNvPr id="178" name="Shape 178"/>
          <p:cNvSpPr>
            <a:spLocks noGrp="1"/>
          </p:cNvSpPr>
          <p:nvPr>
            <p:ph type="pic" sz="quarter" idx="15"/>
          </p:nvPr>
        </p:nvSpPr>
        <p:spPr>
          <a:xfrm>
            <a:off x="9220200" y="6019800"/>
            <a:ext cx="3276600" cy="2463800"/>
          </a:xfrm>
          <a:prstGeom prst="rect">
            <a:avLst/>
          </a:prstGeom>
        </p:spPr>
        <p:txBody>
          <a:bodyPr lIns="91439" tIns="45719" rIns="91439" bIns="45719"/>
          <a:lstStyle/>
          <a:p>
            <a:endParaRPr/>
          </a:p>
        </p:txBody>
      </p:sp>
      <p:sp>
        <p:nvSpPr>
          <p:cNvPr id="179" name="Shape 179"/>
          <p:cNvSpPr>
            <a:spLocks noGrp="1"/>
          </p:cNvSpPr>
          <p:nvPr>
            <p:ph type="pic" sz="quarter" idx="16"/>
          </p:nvPr>
        </p:nvSpPr>
        <p:spPr>
          <a:xfrm>
            <a:off x="9220200" y="508000"/>
            <a:ext cx="3276600" cy="2463800"/>
          </a:xfrm>
          <a:prstGeom prst="rect">
            <a:avLst/>
          </a:prstGeom>
        </p:spPr>
        <p:txBody>
          <a:bodyPr lIns="91439" tIns="45719" rIns="91439" bIns="45719"/>
          <a:lstStyle/>
          <a:p>
            <a:endParaRPr/>
          </a:p>
        </p:txBody>
      </p:sp>
      <p:sp>
        <p:nvSpPr>
          <p:cNvPr id="180" name="Shape 180"/>
          <p:cNvSpPr>
            <a:spLocks noGrp="1"/>
          </p:cNvSpPr>
          <p:nvPr>
            <p:ph type="body" sz="quarter"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r>
              <a:t>Body Level One</a:t>
            </a:r>
          </a:p>
          <a:p>
            <a:pPr lvl="1"/>
            <a:r>
              <a:t>Body Level Two</a:t>
            </a:r>
          </a:p>
          <a:p>
            <a:pPr lvl="2"/>
            <a:r>
              <a:t>Body Level Three</a:t>
            </a:r>
          </a:p>
          <a:p>
            <a:pPr lvl="3"/>
            <a:r>
              <a:t>Body Level Four</a:t>
            </a:r>
          </a:p>
          <a:p>
            <a:pPr lvl="4"/>
            <a:r>
              <a:t>Body Level Five</a:t>
            </a:r>
          </a:p>
        </p:txBody>
      </p:sp>
      <p:sp>
        <p:nvSpPr>
          <p:cNvPr id="181" name="Shape 18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188" name="Shape 188"/>
          <p:cNvSpPr>
            <a:spLocks noGrp="1"/>
          </p:cNvSpPr>
          <p:nvPr>
            <p:ph type="title"/>
          </p:nvPr>
        </p:nvSpPr>
        <p:spPr>
          <a:prstGeom prst="rect">
            <a:avLst/>
          </a:prstGeom>
        </p:spPr>
        <p:txBody>
          <a:bodyPr/>
          <a:lstStyle/>
          <a:p>
            <a:r>
              <a:t>Title Text</a:t>
            </a:r>
          </a:p>
        </p:txBody>
      </p:sp>
      <p:sp>
        <p:nvSpPr>
          <p:cNvPr id="189" name="Shape 189"/>
          <p:cNvSpPr>
            <a:spLocks noGrp="1"/>
          </p:cNvSpPr>
          <p:nvPr>
            <p:ph type="body" sz="half" idx="1"/>
          </p:nvPr>
        </p:nvSpPr>
        <p:spPr>
          <a:xfrm>
            <a:off x="571500" y="2324100"/>
            <a:ext cx="5080000" cy="6565900"/>
          </a:xfrm>
          <a:prstGeom prst="rect">
            <a:avLst/>
          </a:prstGeom>
        </p:spPr>
        <p:txBody>
          <a:bodyPr/>
          <a:lstStyle>
            <a:lvl1pPr>
              <a:defRPr>
                <a:solidFill>
                  <a:srgbClr val="747474"/>
                </a:solidFill>
              </a:defRPr>
            </a:lvl1pPr>
            <a:lvl2pPr>
              <a:defRPr>
                <a:solidFill>
                  <a:srgbClr val="747474"/>
                </a:solidFill>
              </a:defRPr>
            </a:lvl2pPr>
            <a:lvl3pPr>
              <a:defRPr>
                <a:solidFill>
                  <a:srgbClr val="747474"/>
                </a:solidFill>
              </a:defRPr>
            </a:lvl3pPr>
            <a:lvl4pPr>
              <a:defRPr>
                <a:solidFill>
                  <a:srgbClr val="747474"/>
                </a:solidFill>
              </a:defRPr>
            </a:lvl4pPr>
            <a:lvl5pPr>
              <a:defRPr>
                <a:solidFill>
                  <a:srgbClr val="747474"/>
                </a:solidFill>
              </a:defRPr>
            </a:lvl5pPr>
          </a:lstStyle>
          <a:p>
            <a:r>
              <a:t>Body Level One</a:t>
            </a:r>
          </a:p>
          <a:p>
            <a:pPr lvl="1"/>
            <a:r>
              <a:t>Body Level Two</a:t>
            </a:r>
          </a:p>
          <a:p>
            <a:pPr lvl="2"/>
            <a:r>
              <a:t>Body Level Three</a:t>
            </a:r>
          </a:p>
          <a:p>
            <a:pPr lvl="3"/>
            <a:r>
              <a:t>Body Level Four</a:t>
            </a:r>
          </a:p>
          <a:p>
            <a:pPr lvl="4"/>
            <a:r>
              <a:t>Body Level Five</a:t>
            </a:r>
          </a:p>
        </p:txBody>
      </p:sp>
      <p:sp>
        <p:nvSpPr>
          <p:cNvPr id="190" name="Shape 19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97" name="Shape 197"/>
          <p:cNvSpPr>
            <a:spLocks noGrp="1"/>
          </p:cNvSpPr>
          <p:nvPr>
            <p:ph type="title"/>
          </p:nvPr>
        </p:nvSpPr>
        <p:spPr>
          <a:prstGeom prst="rect">
            <a:avLst/>
          </a:prstGeom>
        </p:spPr>
        <p:txBody>
          <a:bodyPr/>
          <a:lstStyle/>
          <a:p>
            <a:r>
              <a:t>Title Text</a:t>
            </a:r>
          </a:p>
        </p:txBody>
      </p:sp>
      <p:sp>
        <p:nvSpPr>
          <p:cNvPr id="198" name="Shape 198"/>
          <p:cNvSpPr>
            <a:spLocks noGrp="1"/>
          </p:cNvSpPr>
          <p:nvPr>
            <p:ph type="body" sz="half" idx="1"/>
          </p:nvPr>
        </p:nvSpPr>
        <p:spPr>
          <a:xfrm>
            <a:off x="8369300" y="2324100"/>
            <a:ext cx="4064000" cy="6565900"/>
          </a:xfrm>
          <a:prstGeom prst="rect">
            <a:avLst/>
          </a:prstGeom>
        </p:spPr>
        <p:txBody>
          <a:bodyPr/>
          <a:lstStyle>
            <a:lvl1pPr>
              <a:defRPr>
                <a:solidFill>
                  <a:srgbClr val="747474"/>
                </a:solidFill>
              </a:defRPr>
            </a:lvl1pPr>
            <a:lvl2pPr>
              <a:defRPr>
                <a:solidFill>
                  <a:srgbClr val="747474"/>
                </a:solidFill>
              </a:defRPr>
            </a:lvl2pPr>
            <a:lvl3pPr>
              <a:defRPr>
                <a:solidFill>
                  <a:srgbClr val="747474"/>
                </a:solidFill>
              </a:defRPr>
            </a:lvl3pPr>
            <a:lvl4pPr>
              <a:defRPr>
                <a:solidFill>
                  <a:srgbClr val="747474"/>
                </a:solidFill>
              </a:defRPr>
            </a:lvl4pPr>
            <a:lvl5pPr>
              <a:defRPr>
                <a:solidFill>
                  <a:srgbClr val="747474"/>
                </a:solidFill>
              </a:defRPr>
            </a:lvl5pPr>
          </a:lstStyle>
          <a:p>
            <a:r>
              <a:t>Body Level One</a:t>
            </a:r>
          </a:p>
          <a:p>
            <a:pPr lvl="1"/>
            <a:r>
              <a:t>Body Level Two</a:t>
            </a:r>
          </a:p>
          <a:p>
            <a:pPr lvl="2"/>
            <a:r>
              <a:t>Body Level Three</a:t>
            </a:r>
          </a:p>
          <a:p>
            <a:pPr lvl="3"/>
            <a:r>
              <a:t>Body Level Four</a:t>
            </a:r>
          </a:p>
          <a:p>
            <a:pPr lvl="4"/>
            <a:r>
              <a:t>Body Level Five</a:t>
            </a:r>
          </a:p>
        </p:txBody>
      </p:sp>
      <p:sp>
        <p:nvSpPr>
          <p:cNvPr id="199" name="Shape 19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5360" y="3029939"/>
            <a:ext cx="11054080" cy="2090702"/>
          </a:xfrm>
        </p:spPr>
        <p:txBody>
          <a:bodyPr/>
          <a:lstStyle/>
          <a:p>
            <a:r>
              <a:rPr lang="en-US" dirty="0"/>
              <a:t>Click to edit Master title style</a:t>
            </a:r>
          </a:p>
        </p:txBody>
      </p:sp>
      <p:sp>
        <p:nvSpPr>
          <p:cNvPr id="3" name="Subtitle 2"/>
          <p:cNvSpPr>
            <a:spLocks noGrp="1"/>
          </p:cNvSpPr>
          <p:nvPr>
            <p:ph type="subTitle" idx="1"/>
          </p:nvPr>
        </p:nvSpPr>
        <p:spPr>
          <a:xfrm>
            <a:off x="1950720" y="5527040"/>
            <a:ext cx="9103360" cy="2492587"/>
          </a:xfrm>
        </p:spPr>
        <p:txBody>
          <a:bodyPr/>
          <a:lstStyle>
            <a:lvl1pPr marL="0" indent="0" algn="ctr">
              <a:buNone/>
              <a:defRPr>
                <a:solidFill>
                  <a:schemeClr val="tx1">
                    <a:tint val="75000"/>
                  </a:schemeClr>
                </a:solidFill>
              </a:defRPr>
            </a:lvl1pPr>
            <a:lvl2pPr marL="650230" indent="0" algn="ctr">
              <a:buNone/>
              <a:defRPr>
                <a:solidFill>
                  <a:schemeClr val="tx1">
                    <a:tint val="75000"/>
                  </a:schemeClr>
                </a:solidFill>
              </a:defRPr>
            </a:lvl2pPr>
            <a:lvl3pPr marL="1300460" indent="0" algn="ctr">
              <a:buNone/>
              <a:defRPr>
                <a:solidFill>
                  <a:schemeClr val="tx1">
                    <a:tint val="75000"/>
                  </a:schemeClr>
                </a:solidFill>
              </a:defRPr>
            </a:lvl3pPr>
            <a:lvl4pPr marL="1950690" indent="0" algn="ctr">
              <a:buNone/>
              <a:defRPr>
                <a:solidFill>
                  <a:schemeClr val="tx1">
                    <a:tint val="75000"/>
                  </a:schemeClr>
                </a:solidFill>
              </a:defRPr>
            </a:lvl4pPr>
            <a:lvl5pPr marL="2600919" indent="0" algn="ctr">
              <a:buNone/>
              <a:defRPr>
                <a:solidFill>
                  <a:schemeClr val="tx1">
                    <a:tint val="75000"/>
                  </a:schemeClr>
                </a:solidFill>
              </a:defRPr>
            </a:lvl5pPr>
            <a:lvl6pPr marL="3251149" indent="0" algn="ctr">
              <a:buNone/>
              <a:defRPr>
                <a:solidFill>
                  <a:schemeClr val="tx1">
                    <a:tint val="75000"/>
                  </a:schemeClr>
                </a:solidFill>
              </a:defRPr>
            </a:lvl6pPr>
            <a:lvl7pPr marL="3901379" indent="0" algn="ctr">
              <a:buNone/>
              <a:defRPr>
                <a:solidFill>
                  <a:schemeClr val="tx1">
                    <a:tint val="75000"/>
                  </a:schemeClr>
                </a:solidFill>
              </a:defRPr>
            </a:lvl7pPr>
            <a:lvl8pPr marL="4551609" indent="0" algn="ctr">
              <a:buNone/>
              <a:defRPr>
                <a:solidFill>
                  <a:schemeClr val="tx1">
                    <a:tint val="75000"/>
                  </a:schemeClr>
                </a:solidFill>
              </a:defRPr>
            </a:lvl8pPr>
            <a:lvl9pPr marL="5201839"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650240" y="9040143"/>
            <a:ext cx="3034453" cy="519289"/>
          </a:xfrm>
          <a:prstGeom prst="rect">
            <a:avLst/>
          </a:prstGeom>
        </p:spPr>
        <p:txBody>
          <a:bodyPr lIns="130046" tIns="65023" rIns="130046" bIns="65023"/>
          <a:lstStyle/>
          <a:p>
            <a:fld id="{1D8BD707-D9CF-40AE-B4C6-C98DA3205C09}" type="datetimeFigureOut">
              <a:rPr lang="en-US" smtClean="0"/>
              <a:pPr/>
              <a:t>9/20/17</a:t>
            </a:fld>
            <a:endParaRPr lang="en-US"/>
          </a:p>
        </p:txBody>
      </p:sp>
      <p:sp>
        <p:nvSpPr>
          <p:cNvPr id="5" name="Footer Placeholder 4"/>
          <p:cNvSpPr>
            <a:spLocks noGrp="1"/>
          </p:cNvSpPr>
          <p:nvPr>
            <p:ph type="ftr" sz="quarter" idx="11"/>
          </p:nvPr>
        </p:nvSpPr>
        <p:spPr>
          <a:xfrm>
            <a:off x="4443307" y="9040143"/>
            <a:ext cx="4118187" cy="519289"/>
          </a:xfrm>
          <a:prstGeom prst="rect">
            <a:avLst/>
          </a:prstGeom>
        </p:spPr>
        <p:txBody>
          <a:bodyPr lIns="130046" tIns="65023" rIns="130046" bIns="65023"/>
          <a:lstStyle/>
          <a:p>
            <a:endParaRPr lang="en-US"/>
          </a:p>
        </p:txBody>
      </p:sp>
      <p:sp>
        <p:nvSpPr>
          <p:cNvPr id="6" name="Slide Number Placeholder 5"/>
          <p:cNvSpPr>
            <a:spLocks noGrp="1"/>
          </p:cNvSpPr>
          <p:nvPr>
            <p:ph type="sldNum" sz="quarter" idx="12"/>
          </p:nvPr>
        </p:nvSpPr>
        <p:spPr>
          <a:xfrm>
            <a:off x="12259613" y="9194800"/>
            <a:ext cx="320601" cy="318036"/>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79893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64" name="Shape 64"/>
          <p:cNvSpPr>
            <a:spLocks noGrp="1"/>
          </p:cNvSpPr>
          <p:nvPr>
            <p:ph type="title"/>
          </p:nvPr>
        </p:nvSpPr>
        <p:spPr>
          <a:xfrm>
            <a:off x="571500" y="3708400"/>
            <a:ext cx="11861800" cy="2336800"/>
          </a:xfrm>
          <a:prstGeom prst="rect">
            <a:avLst/>
          </a:prstGeom>
        </p:spPr>
        <p:txBody>
          <a:bodyPr anchor="ctr"/>
          <a:lstStyle/>
          <a:p>
            <a:r>
              <a:t>Title Text</a:t>
            </a:r>
          </a:p>
        </p:txBody>
      </p:sp>
      <p:sp>
        <p:nvSpPr>
          <p:cNvPr id="65" name="Shape 65"/>
          <p:cNvSpPr>
            <a:spLocks noGrp="1"/>
          </p:cNvSpPr>
          <p:nvPr>
            <p:ph type="sldNum" sz="quarter" idx="2"/>
          </p:nvPr>
        </p:nvSpPr>
        <p:spPr>
          <a:xfrm>
            <a:off x="12268200" y="9194800"/>
            <a:ext cx="312014" cy="299822"/>
          </a:xfrm>
          <a:prstGeom prst="rect">
            <a:avLst/>
          </a:prstGeom>
        </p:spPr>
        <p:txBody>
          <a:bodyPr/>
          <a:lstStyle>
            <a:lvl1pPr algn="l"/>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72" name="Shape 72"/>
          <p:cNvSpPr/>
          <p:nvPr/>
        </p:nvSpPr>
        <p:spPr>
          <a:xfrm>
            <a:off x="7543800" y="7975599"/>
            <a:ext cx="1" cy="1422529"/>
          </a:xfrm>
          <a:prstGeom prst="line">
            <a:avLst/>
          </a:prstGeom>
          <a:ln w="12700">
            <a:solidFill>
              <a:srgbClr val="9A9A9A"/>
            </a:solidFill>
            <a:miter lim="400000"/>
          </a:ln>
        </p:spPr>
        <p:txBody>
          <a:bodyPr lIns="50800" tIns="50800" rIns="50800" bIns="50800" anchor="ctr"/>
          <a:lstStyle/>
          <a:p>
            <a:endParaRPr/>
          </a:p>
        </p:txBody>
      </p:sp>
      <p:sp>
        <p:nvSpPr>
          <p:cNvPr id="73" name="Shape 73"/>
          <p:cNvSpPr>
            <a:spLocks noGrp="1"/>
          </p:cNvSpPr>
          <p:nvPr>
            <p:ph type="pic" idx="13"/>
          </p:nvPr>
        </p:nvSpPr>
        <p:spPr>
          <a:xfrm>
            <a:off x="0" y="0"/>
            <a:ext cx="13004800" cy="7581900"/>
          </a:xfrm>
          <a:prstGeom prst="rect">
            <a:avLst/>
          </a:prstGeom>
        </p:spPr>
        <p:txBody>
          <a:bodyPr lIns="91439" tIns="45719" rIns="91439" bIns="45719"/>
          <a:lstStyle/>
          <a:p>
            <a:endParaRPr/>
          </a:p>
        </p:txBody>
      </p:sp>
      <p:sp>
        <p:nvSpPr>
          <p:cNvPr id="74" name="Shape 74"/>
          <p:cNvSpPr>
            <a:spLocks noGrp="1"/>
          </p:cNvSpPr>
          <p:nvPr>
            <p:ph type="title"/>
          </p:nvPr>
        </p:nvSpPr>
        <p:spPr>
          <a:xfrm>
            <a:off x="1409700" y="7785100"/>
            <a:ext cx="5791200" cy="1701800"/>
          </a:xfrm>
          <a:prstGeom prst="rect">
            <a:avLst/>
          </a:prstGeom>
        </p:spPr>
        <p:txBody>
          <a:bodyPr anchor="ctr"/>
          <a:lstStyle>
            <a:lvl1pPr algn="r"/>
          </a:lstStyle>
          <a:p>
            <a:r>
              <a:t>Title Text</a:t>
            </a:r>
          </a:p>
        </p:txBody>
      </p:sp>
      <p:sp>
        <p:nvSpPr>
          <p:cNvPr id="75" name="Shape 75"/>
          <p:cNvSpPr>
            <a:spLocks noGrp="1"/>
          </p:cNvSpPr>
          <p:nvPr>
            <p:ph type="body" sz="quarter" idx="1"/>
          </p:nvPr>
        </p:nvSpPr>
        <p:spPr>
          <a:xfrm>
            <a:off x="7848600" y="8470900"/>
            <a:ext cx="4953000" cy="508000"/>
          </a:xfrm>
          <a:prstGeom prst="rect">
            <a:avLst/>
          </a:prstGeom>
        </p:spPr>
        <p:txBody>
          <a:bodyPr/>
          <a:lstStyle>
            <a:lvl1pPr marL="0" indent="0">
              <a:spcBef>
                <a:spcPts val="0"/>
              </a:spcBef>
              <a:buSzTx/>
              <a:buNone/>
              <a:defRPr>
                <a:solidFill>
                  <a:srgbClr val="A9A9A9"/>
                </a:solidFill>
              </a:defRPr>
            </a:lvl1pPr>
            <a:lvl2pPr marL="0" indent="0">
              <a:spcBef>
                <a:spcPts val="0"/>
              </a:spcBef>
              <a:buSzTx/>
              <a:buNone/>
              <a:defRPr>
                <a:solidFill>
                  <a:srgbClr val="A9A9A9"/>
                </a:solidFill>
              </a:defRPr>
            </a:lvl2pPr>
            <a:lvl3pPr marL="0" indent="0">
              <a:spcBef>
                <a:spcPts val="0"/>
              </a:spcBef>
              <a:buSzTx/>
              <a:buNone/>
              <a:defRPr>
                <a:solidFill>
                  <a:srgbClr val="A9A9A9"/>
                </a:solidFill>
              </a:defRPr>
            </a:lvl3pPr>
            <a:lvl4pPr marL="0" indent="0">
              <a:spcBef>
                <a:spcPts val="0"/>
              </a:spcBef>
              <a:buSzTx/>
              <a:buNone/>
              <a:defRPr>
                <a:solidFill>
                  <a:srgbClr val="A9A9A9"/>
                </a:solidFill>
              </a:defRPr>
            </a:lvl4pPr>
            <a:lvl5pPr marL="0" indent="0">
              <a:spcBef>
                <a:spcPts val="0"/>
              </a:spcBef>
              <a:buSzTx/>
              <a:buNone/>
              <a:defRPr>
                <a:solidFill>
                  <a:srgbClr val="A9A9A9"/>
                </a:solidFill>
              </a:defRPr>
            </a:lvl5p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83" name="Shape 83"/>
          <p:cNvSpPr/>
          <p:nvPr/>
        </p:nvSpPr>
        <p:spPr>
          <a:xfrm>
            <a:off x="647700" y="4749800"/>
            <a:ext cx="4882122" cy="127"/>
          </a:xfrm>
          <a:prstGeom prst="line">
            <a:avLst/>
          </a:prstGeom>
          <a:ln w="12700">
            <a:solidFill>
              <a:srgbClr val="9A9A9A"/>
            </a:solidFill>
            <a:miter lim="400000"/>
          </a:ln>
        </p:spPr>
        <p:txBody>
          <a:bodyPr lIns="50800" tIns="50800" rIns="50800" bIns="50800" anchor="ctr"/>
          <a:lstStyle/>
          <a:p>
            <a:endParaRPr/>
          </a:p>
        </p:txBody>
      </p:sp>
      <p:sp>
        <p:nvSpPr>
          <p:cNvPr id="84" name="Shape 84"/>
          <p:cNvSpPr>
            <a:spLocks noGrp="1"/>
          </p:cNvSpPr>
          <p:nvPr>
            <p:ph type="pic" idx="13"/>
          </p:nvPr>
        </p:nvSpPr>
        <p:spPr>
          <a:xfrm>
            <a:off x="6502400" y="0"/>
            <a:ext cx="6502400" cy="9842500"/>
          </a:xfrm>
          <a:prstGeom prst="rect">
            <a:avLst/>
          </a:prstGeom>
        </p:spPr>
        <p:txBody>
          <a:bodyPr lIns="91439" tIns="45719" rIns="91439" bIns="45719"/>
          <a:lstStyle/>
          <a:p>
            <a:endParaRPr/>
          </a:p>
        </p:txBody>
      </p:sp>
      <p:sp>
        <p:nvSpPr>
          <p:cNvPr id="85" name="Shape 85"/>
          <p:cNvSpPr>
            <a:spLocks noGrp="1"/>
          </p:cNvSpPr>
          <p:nvPr>
            <p:ph type="title"/>
          </p:nvPr>
        </p:nvSpPr>
        <p:spPr>
          <a:xfrm>
            <a:off x="571500" y="1320800"/>
            <a:ext cx="5080000" cy="3175000"/>
          </a:xfrm>
          <a:prstGeom prst="rect">
            <a:avLst/>
          </a:prstGeom>
        </p:spPr>
        <p:txBody>
          <a:bodyPr/>
          <a:lstStyle/>
          <a:p>
            <a:r>
              <a:t>Title Text</a:t>
            </a:r>
          </a:p>
        </p:txBody>
      </p:sp>
      <p:sp>
        <p:nvSpPr>
          <p:cNvPr id="86" name="Shape 86"/>
          <p:cNvSpPr>
            <a:spLocks noGrp="1"/>
          </p:cNvSpPr>
          <p:nvPr>
            <p:ph type="body" sz="quarter" idx="1"/>
          </p:nvPr>
        </p:nvSpPr>
        <p:spPr>
          <a:xfrm>
            <a:off x="571500" y="5016500"/>
            <a:ext cx="5080000" cy="3175000"/>
          </a:xfrm>
          <a:prstGeom prst="rect">
            <a:avLst/>
          </a:prstGeom>
        </p:spPr>
        <p:txBody>
          <a:bodyPr/>
          <a:lstStyle>
            <a:lvl1pPr marL="0" indent="0">
              <a:spcBef>
                <a:spcPts val="0"/>
              </a:spcBef>
              <a:buSzTx/>
              <a:buNone/>
              <a:defRPr>
                <a:solidFill>
                  <a:srgbClr val="747474"/>
                </a:solidFill>
              </a:defRPr>
            </a:lvl1pPr>
            <a:lvl2pPr marL="0" indent="0">
              <a:spcBef>
                <a:spcPts val="0"/>
              </a:spcBef>
              <a:buSzTx/>
              <a:buNone/>
              <a:defRPr>
                <a:solidFill>
                  <a:srgbClr val="747474"/>
                </a:solidFill>
              </a:defRPr>
            </a:lvl2pPr>
            <a:lvl3pPr marL="0" indent="0">
              <a:spcBef>
                <a:spcPts val="0"/>
              </a:spcBef>
              <a:buSzTx/>
              <a:buNone/>
              <a:defRPr>
                <a:solidFill>
                  <a:srgbClr val="747474"/>
                </a:solidFill>
              </a:defRPr>
            </a:lvl3pPr>
            <a:lvl4pPr marL="0" indent="0">
              <a:spcBef>
                <a:spcPts val="0"/>
              </a:spcBef>
              <a:buSzTx/>
              <a:buNone/>
              <a:defRPr>
                <a:solidFill>
                  <a:srgbClr val="747474"/>
                </a:solidFill>
              </a:defRPr>
            </a:lvl4pPr>
            <a:lvl5pPr marL="0" indent="0">
              <a:spcBef>
                <a:spcPts val="0"/>
              </a:spcBef>
              <a:buSzTx/>
              <a:buNone/>
              <a:defRPr>
                <a:solidFill>
                  <a:srgbClr val="747474"/>
                </a:solidFill>
              </a:defRPr>
            </a:lvl5pPr>
          </a:lstStyle>
          <a:p>
            <a:r>
              <a:t>Body Level One</a:t>
            </a:r>
          </a:p>
          <a:p>
            <a:pPr lvl="1"/>
            <a:r>
              <a:t>Body Level Two</a:t>
            </a:r>
          </a:p>
          <a:p>
            <a:pPr lvl="2"/>
            <a:r>
              <a:t>Body Level Three</a:t>
            </a:r>
          </a:p>
          <a:p>
            <a:pPr lvl="3"/>
            <a:r>
              <a:t>Body Level Four</a:t>
            </a:r>
          </a:p>
          <a:p>
            <a:pPr lvl="4"/>
            <a:r>
              <a:t>Body Level Five</a:t>
            </a:r>
          </a:p>
        </p:txBody>
      </p:sp>
      <p:sp>
        <p:nvSpPr>
          <p:cNvPr id="87" name="Shape 87"/>
          <p:cNvSpPr>
            <a:spLocks noGrp="1"/>
          </p:cNvSpPr>
          <p:nvPr>
            <p:ph type="sldNum" sz="quarter" idx="2"/>
          </p:nvPr>
        </p:nvSpPr>
        <p:spPr>
          <a:xfrm>
            <a:off x="508000" y="9194800"/>
            <a:ext cx="312014" cy="299822"/>
          </a:xfrm>
          <a:prstGeom prst="rect">
            <a:avLst/>
          </a:prstGeom>
        </p:spPr>
        <p:txBody>
          <a:bodyPr/>
          <a:lstStyle>
            <a:lvl1pPr algn="l"/>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94" name="Shape 94"/>
          <p:cNvSpPr/>
          <p:nvPr/>
        </p:nvSpPr>
        <p:spPr>
          <a:xfrm>
            <a:off x="647700" y="1968500"/>
            <a:ext cx="4876867" cy="127"/>
          </a:xfrm>
          <a:prstGeom prst="line">
            <a:avLst/>
          </a:prstGeom>
          <a:ln w="12700">
            <a:solidFill>
              <a:srgbClr val="9A9A9A"/>
            </a:solidFill>
            <a:miter lim="400000"/>
          </a:ln>
        </p:spPr>
        <p:txBody>
          <a:bodyPr lIns="50800" tIns="50800" rIns="50800" bIns="50800" anchor="ctr"/>
          <a:lstStyle/>
          <a:p>
            <a:endParaRPr/>
          </a:p>
        </p:txBody>
      </p:sp>
      <p:sp>
        <p:nvSpPr>
          <p:cNvPr id="95" name="Shape 95"/>
          <p:cNvSpPr>
            <a:spLocks noGrp="1"/>
          </p:cNvSpPr>
          <p:nvPr>
            <p:ph type="pic" idx="13"/>
          </p:nvPr>
        </p:nvSpPr>
        <p:spPr>
          <a:xfrm>
            <a:off x="6502400" y="0"/>
            <a:ext cx="6502400" cy="9842500"/>
          </a:xfrm>
          <a:prstGeom prst="rect">
            <a:avLst/>
          </a:prstGeom>
        </p:spPr>
        <p:txBody>
          <a:bodyPr lIns="91439" tIns="45719" rIns="91439" bIns="45719"/>
          <a:lstStyle/>
          <a:p>
            <a:endParaRPr/>
          </a:p>
        </p:txBody>
      </p:sp>
      <p:sp>
        <p:nvSpPr>
          <p:cNvPr id="96" name="Shape 96"/>
          <p:cNvSpPr>
            <a:spLocks noGrp="1"/>
          </p:cNvSpPr>
          <p:nvPr>
            <p:ph type="title"/>
          </p:nvPr>
        </p:nvSpPr>
        <p:spPr>
          <a:xfrm>
            <a:off x="571500" y="330200"/>
            <a:ext cx="5080000" cy="1397000"/>
          </a:xfrm>
          <a:prstGeom prst="rect">
            <a:avLst/>
          </a:prstGeom>
        </p:spPr>
        <p:txBody>
          <a:bodyPr/>
          <a:lstStyle/>
          <a:p>
            <a:r>
              <a:t>Title Text</a:t>
            </a:r>
          </a:p>
        </p:txBody>
      </p:sp>
      <p:sp>
        <p:nvSpPr>
          <p:cNvPr id="97" name="Shape 97"/>
          <p:cNvSpPr>
            <a:spLocks noGrp="1"/>
          </p:cNvSpPr>
          <p:nvPr>
            <p:ph type="body" sz="half" idx="1"/>
          </p:nvPr>
        </p:nvSpPr>
        <p:spPr>
          <a:xfrm>
            <a:off x="571500" y="2324100"/>
            <a:ext cx="5080000" cy="6565900"/>
          </a:xfrm>
          <a:prstGeom prst="rect">
            <a:avLst/>
          </a:prstGeom>
        </p:spPr>
        <p:txBody>
          <a:bodyPr/>
          <a:lstStyle>
            <a:lvl1pPr>
              <a:defRPr>
                <a:solidFill>
                  <a:srgbClr val="747474"/>
                </a:solidFill>
              </a:defRPr>
            </a:lvl1pPr>
            <a:lvl2pPr>
              <a:defRPr>
                <a:solidFill>
                  <a:srgbClr val="747474"/>
                </a:solidFill>
              </a:defRPr>
            </a:lvl2pPr>
            <a:lvl3pPr>
              <a:defRPr>
                <a:solidFill>
                  <a:srgbClr val="747474"/>
                </a:solidFill>
              </a:defRPr>
            </a:lvl3pPr>
            <a:lvl4pPr>
              <a:defRPr>
                <a:solidFill>
                  <a:srgbClr val="747474"/>
                </a:solidFill>
              </a:defRPr>
            </a:lvl4pPr>
            <a:lvl5pPr>
              <a:defRPr>
                <a:solidFill>
                  <a:srgbClr val="747474"/>
                </a:solidFill>
              </a:defRPr>
            </a:lvl5pPr>
          </a:lstStyle>
          <a:p>
            <a:r>
              <a:t>Body Level One</a:t>
            </a:r>
          </a:p>
          <a:p>
            <a:pPr lvl="1"/>
            <a:r>
              <a:t>Body Level Two</a:t>
            </a:r>
          </a:p>
          <a:p>
            <a:pPr lvl="2"/>
            <a:r>
              <a:t>Body Level Three</a:t>
            </a:r>
          </a:p>
          <a:p>
            <a:pPr lvl="3"/>
            <a:r>
              <a:t>Body Level Four</a:t>
            </a:r>
          </a:p>
          <a:p>
            <a:pPr lvl="4"/>
            <a:r>
              <a:t>Body Level Five</a:t>
            </a:r>
          </a:p>
        </p:txBody>
      </p:sp>
      <p:sp>
        <p:nvSpPr>
          <p:cNvPr id="98" name="Shape 98"/>
          <p:cNvSpPr>
            <a:spLocks noGrp="1"/>
          </p:cNvSpPr>
          <p:nvPr>
            <p:ph type="sldNum" sz="quarter" idx="2"/>
          </p:nvPr>
        </p:nvSpPr>
        <p:spPr>
          <a:xfrm>
            <a:off x="510743" y="9194800"/>
            <a:ext cx="312014" cy="299822"/>
          </a:xfrm>
          <a:prstGeom prst="rect">
            <a:avLst/>
          </a:prstGeom>
        </p:spPr>
        <p:txBody>
          <a:bodyPr/>
          <a:lstStyle>
            <a:lvl1pPr algn="l"/>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hoto - 2 Up Landscape">
    <p:spTree>
      <p:nvGrpSpPr>
        <p:cNvPr id="1" name=""/>
        <p:cNvGrpSpPr/>
        <p:nvPr/>
      </p:nvGrpSpPr>
      <p:grpSpPr>
        <a:xfrm>
          <a:off x="0" y="0"/>
          <a:ext cx="0" cy="0"/>
          <a:chOff x="0" y="0"/>
          <a:chExt cx="0" cy="0"/>
        </a:xfrm>
      </p:grpSpPr>
      <p:sp>
        <p:nvSpPr>
          <p:cNvPr id="105" name="Shape 105"/>
          <p:cNvSpPr/>
          <p:nvPr/>
        </p:nvSpPr>
        <p:spPr>
          <a:xfrm flipH="1">
            <a:off x="6502399" y="1803400"/>
            <a:ext cx="1" cy="4318000"/>
          </a:xfrm>
          <a:prstGeom prst="line">
            <a:avLst/>
          </a:prstGeom>
          <a:ln w="12700">
            <a:solidFill>
              <a:srgbClr val="ABABAB"/>
            </a:solidFill>
            <a:miter lim="400000"/>
          </a:ln>
        </p:spPr>
        <p:txBody>
          <a:bodyPr lIns="50800" tIns="50800" rIns="50800" bIns="50800" anchor="ctr"/>
          <a:lstStyle/>
          <a:p>
            <a:endParaRPr/>
          </a:p>
        </p:txBody>
      </p:sp>
      <p:sp>
        <p:nvSpPr>
          <p:cNvPr id="106" name="Shape 106"/>
          <p:cNvSpPr>
            <a:spLocks noGrp="1"/>
          </p:cNvSpPr>
          <p:nvPr>
            <p:ph type="pic" sz="quarter" idx="13"/>
          </p:nvPr>
        </p:nvSpPr>
        <p:spPr>
          <a:xfrm>
            <a:off x="6667500" y="1803400"/>
            <a:ext cx="5816600" cy="4318000"/>
          </a:xfrm>
          <a:prstGeom prst="rect">
            <a:avLst/>
          </a:prstGeom>
        </p:spPr>
        <p:txBody>
          <a:bodyPr lIns="91439" tIns="45719" rIns="91439" bIns="45719"/>
          <a:lstStyle/>
          <a:p>
            <a:endParaRPr/>
          </a:p>
        </p:txBody>
      </p:sp>
      <p:sp>
        <p:nvSpPr>
          <p:cNvPr id="107" name="Shape 107"/>
          <p:cNvSpPr>
            <a:spLocks noGrp="1"/>
          </p:cNvSpPr>
          <p:nvPr>
            <p:ph type="pic" sz="quarter" idx="14"/>
          </p:nvPr>
        </p:nvSpPr>
        <p:spPr>
          <a:xfrm>
            <a:off x="520700" y="1803400"/>
            <a:ext cx="5803900" cy="4318000"/>
          </a:xfrm>
          <a:prstGeom prst="rect">
            <a:avLst/>
          </a:prstGeom>
        </p:spPr>
        <p:txBody>
          <a:bodyPr lIns="91439" tIns="45719" rIns="91439" bIns="45719"/>
          <a:lstStyle/>
          <a:p>
            <a:endParaRPr/>
          </a:p>
        </p:txBody>
      </p:sp>
      <p:sp>
        <p:nvSpPr>
          <p:cNvPr id="108" name="Shape 108"/>
          <p:cNvSpPr>
            <a:spLocks noGrp="1"/>
          </p:cNvSpPr>
          <p:nvPr>
            <p:ph type="body" sz="quarter"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r>
              <a:t>Body Level One</a:t>
            </a:r>
          </a:p>
          <a:p>
            <a:pPr lvl="1"/>
            <a:r>
              <a:t>Body Level Two</a:t>
            </a:r>
          </a:p>
          <a:p>
            <a:pPr lvl="2"/>
            <a:r>
              <a:t>Body Level Three</a:t>
            </a:r>
          </a:p>
          <a:p>
            <a:pPr lvl="3"/>
            <a:r>
              <a:t>Body Level Four</a:t>
            </a:r>
          </a:p>
          <a:p>
            <a:pPr lvl="4"/>
            <a:r>
              <a:t>Body Level Five</a:t>
            </a:r>
          </a:p>
        </p:txBody>
      </p:sp>
      <p:sp>
        <p:nvSpPr>
          <p:cNvPr id="109" name="Shape 10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 2 Up Portrait &amp; Landscape">
    <p:spTree>
      <p:nvGrpSpPr>
        <p:cNvPr id="1" name=""/>
        <p:cNvGrpSpPr/>
        <p:nvPr/>
      </p:nvGrpSpPr>
      <p:grpSpPr>
        <a:xfrm>
          <a:off x="0" y="0"/>
          <a:ext cx="0" cy="0"/>
          <a:chOff x="0" y="0"/>
          <a:chExt cx="0" cy="0"/>
        </a:xfrm>
      </p:grpSpPr>
      <p:sp>
        <p:nvSpPr>
          <p:cNvPr id="116" name="Shape 116"/>
          <p:cNvSpPr/>
          <p:nvPr/>
        </p:nvSpPr>
        <p:spPr>
          <a:xfrm flipH="1">
            <a:off x="4432299" y="1778000"/>
            <a:ext cx="1" cy="5054600"/>
          </a:xfrm>
          <a:prstGeom prst="line">
            <a:avLst/>
          </a:prstGeom>
          <a:ln w="12700">
            <a:solidFill>
              <a:srgbClr val="ABABAB"/>
            </a:solidFill>
            <a:miter lim="400000"/>
          </a:ln>
        </p:spPr>
        <p:txBody>
          <a:bodyPr lIns="50800" tIns="50800" rIns="50800" bIns="50800" anchor="ctr"/>
          <a:lstStyle/>
          <a:p>
            <a:endParaRPr/>
          </a:p>
        </p:txBody>
      </p:sp>
      <p:sp>
        <p:nvSpPr>
          <p:cNvPr id="117" name="Shape 117"/>
          <p:cNvSpPr>
            <a:spLocks noGrp="1"/>
          </p:cNvSpPr>
          <p:nvPr>
            <p:ph type="pic" sz="quarter" idx="13"/>
          </p:nvPr>
        </p:nvSpPr>
        <p:spPr>
          <a:xfrm>
            <a:off x="520700" y="1778000"/>
            <a:ext cx="3759200" cy="5054600"/>
          </a:xfrm>
          <a:prstGeom prst="rect">
            <a:avLst/>
          </a:prstGeom>
        </p:spPr>
        <p:txBody>
          <a:bodyPr lIns="91439" tIns="45719" rIns="91439" bIns="45719"/>
          <a:lstStyle/>
          <a:p>
            <a:endParaRPr/>
          </a:p>
        </p:txBody>
      </p:sp>
      <p:sp>
        <p:nvSpPr>
          <p:cNvPr id="118" name="Shape 118"/>
          <p:cNvSpPr>
            <a:spLocks noGrp="1"/>
          </p:cNvSpPr>
          <p:nvPr>
            <p:ph type="pic" sz="half" idx="14"/>
          </p:nvPr>
        </p:nvSpPr>
        <p:spPr>
          <a:xfrm>
            <a:off x="4622800" y="1778000"/>
            <a:ext cx="7886700" cy="5054600"/>
          </a:xfrm>
          <a:prstGeom prst="rect">
            <a:avLst/>
          </a:prstGeom>
        </p:spPr>
        <p:txBody>
          <a:bodyPr lIns="91439" tIns="45719" rIns="91439" bIns="45719"/>
          <a:lstStyle/>
          <a:p>
            <a:endParaRPr/>
          </a:p>
        </p:txBody>
      </p:sp>
      <p:sp>
        <p:nvSpPr>
          <p:cNvPr id="119" name="Shape 119"/>
          <p:cNvSpPr>
            <a:spLocks noGrp="1"/>
          </p:cNvSpPr>
          <p:nvPr>
            <p:ph type="body" sz="quarter"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r>
              <a:t>Body Level One</a:t>
            </a:r>
          </a:p>
          <a:p>
            <a:pPr lvl="1"/>
            <a:r>
              <a:t>Body Level Two</a:t>
            </a:r>
          </a:p>
          <a:p>
            <a:pPr lvl="2"/>
            <a:r>
              <a:t>Body Level Three</a:t>
            </a:r>
          </a:p>
          <a:p>
            <a:pPr lvl="3"/>
            <a:r>
              <a:t>Body Level Four</a:t>
            </a:r>
          </a:p>
          <a:p>
            <a:pPr lvl="4"/>
            <a:r>
              <a:t>Body Level Five</a:t>
            </a:r>
          </a:p>
        </p:txBody>
      </p:sp>
      <p:sp>
        <p:nvSpPr>
          <p:cNvPr id="120" name="Shape 12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647700" y="1968500"/>
            <a:ext cx="11709400" cy="127"/>
          </a:xfrm>
          <a:prstGeom prst="line">
            <a:avLst/>
          </a:prstGeom>
          <a:ln w="12700">
            <a:solidFill>
              <a:srgbClr val="9A9A9A"/>
            </a:solidFill>
            <a:miter lim="400000"/>
          </a:ln>
        </p:spPr>
        <p:txBody>
          <a:bodyPr lIns="50800" tIns="50800" rIns="50800" bIns="50800" anchor="ctr"/>
          <a:lstStyle/>
          <a:p>
            <a:endParaRPr/>
          </a:p>
        </p:txBody>
      </p:sp>
      <p:sp>
        <p:nvSpPr>
          <p:cNvPr id="3" name="Shape 3"/>
          <p:cNvSpPr>
            <a:spLocks noGrp="1"/>
          </p:cNvSpPr>
          <p:nvPr>
            <p:ph type="title"/>
          </p:nvPr>
        </p:nvSpPr>
        <p:spPr>
          <a:xfrm>
            <a:off x="571500" y="330200"/>
            <a:ext cx="11861800" cy="1397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lstStyle/>
          <a:p>
            <a:r>
              <a:t>Title Text</a:t>
            </a:r>
          </a:p>
        </p:txBody>
      </p:sp>
      <p:sp>
        <p:nvSpPr>
          <p:cNvPr id="4" name="Shape 4"/>
          <p:cNvSpPr>
            <a:spLocks noGrp="1"/>
          </p:cNvSpPr>
          <p:nvPr>
            <p:ph type="body" idx="1"/>
          </p:nvPr>
        </p:nvSpPr>
        <p:spPr>
          <a:xfrm>
            <a:off x="571500" y="2324100"/>
            <a:ext cx="11861800" cy="6565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r>
              <a:t>Body Level One</a:t>
            </a:r>
          </a:p>
          <a:p>
            <a:pPr lvl="1"/>
            <a:r>
              <a:t>Body Level Two</a:t>
            </a:r>
          </a:p>
          <a:p>
            <a:pPr lvl="2"/>
            <a:r>
              <a:t>Body Level Three</a:t>
            </a:r>
          </a:p>
          <a:p>
            <a:pPr lvl="3"/>
            <a:r>
              <a:t>Body Level Four</a:t>
            </a:r>
          </a:p>
          <a:p>
            <a:pPr lvl="4"/>
            <a:r>
              <a:t>Body Level Five</a:t>
            </a:r>
          </a:p>
        </p:txBody>
      </p:sp>
      <p:sp>
        <p:nvSpPr>
          <p:cNvPr id="5" name="Shape 5"/>
          <p:cNvSpPr>
            <a:spLocks noGrp="1"/>
          </p:cNvSpPr>
          <p:nvPr>
            <p:ph type="sldNum" sz="quarter" idx="2"/>
          </p:nvPr>
        </p:nvSpPr>
        <p:spPr>
          <a:xfrm>
            <a:off x="12268199" y="9194800"/>
            <a:ext cx="312015" cy="299822"/>
          </a:xfrm>
          <a:prstGeom prst="rect">
            <a:avLst/>
          </a:prstGeom>
          <a:ln w="12700">
            <a:miter lim="400000"/>
          </a:ln>
        </p:spPr>
        <p:txBody>
          <a:bodyPr wrap="none" lIns="50800" tIns="50800" rIns="50800" bIns="50800">
            <a:spAutoFit/>
          </a:bodyPr>
          <a:lstStyle>
            <a:lvl1pPr algn="r" defTabSz="584200">
              <a:defRPr sz="1400">
                <a:latin typeface="+mj-lt"/>
                <a:ea typeface="+mj-ea"/>
                <a:cs typeface="+mj-cs"/>
                <a:sym typeface="Helvetica Neue"/>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70" r:id="rId17"/>
  </p:sldLayoutIdLst>
  <p:transition spd="med"/>
  <p:txStyles>
    <p:titleStyle>
      <a:lvl1pPr marL="0" marR="0" indent="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1pPr>
      <a:lvl2pPr marL="0" marR="0" indent="2286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2pPr>
      <a:lvl3pPr marL="0" marR="0" indent="4572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3pPr>
      <a:lvl4pPr marL="0" marR="0" indent="6858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4pPr>
      <a:lvl5pPr marL="0" marR="0" indent="9144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5pPr>
      <a:lvl6pPr marL="0" marR="0" indent="11430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6pPr>
      <a:lvl7pPr marL="0" marR="0" indent="13716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7pPr>
      <a:lvl8pPr marL="0" marR="0" indent="16002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8pPr>
      <a:lvl9pPr marL="0" marR="0" indent="18288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9pPr>
    </p:titleStyle>
    <p:bodyStyle>
      <a:lvl1pPr marL="266700" marR="0" indent="-266700" algn="l" defTabSz="584200" latinLnBrk="0">
        <a:lnSpc>
          <a:spcPct val="100000"/>
        </a:lnSpc>
        <a:spcBef>
          <a:spcPts val="4800"/>
        </a:spcBef>
        <a:spcAft>
          <a:spcPts val="0"/>
        </a:spcAft>
        <a:buClrTx/>
        <a:buSzPct val="100000"/>
        <a:buFontTx/>
        <a:buChar char="•"/>
        <a:tabLst/>
        <a:defRPr sz="2600" b="0" i="0" u="none" strike="noStrike" cap="none" spc="0" baseline="0">
          <a:ln>
            <a:noFill/>
          </a:ln>
          <a:solidFill>
            <a:srgbClr val="000000"/>
          </a:solidFill>
          <a:uFillTx/>
          <a:latin typeface="+mj-lt"/>
          <a:ea typeface="+mj-ea"/>
          <a:cs typeface="+mj-cs"/>
          <a:sym typeface="Helvetica Neue"/>
        </a:defRPr>
      </a:lvl1pPr>
      <a:lvl2pPr marL="711200" marR="0" indent="-266700" algn="l" defTabSz="584200" latinLnBrk="0">
        <a:lnSpc>
          <a:spcPct val="100000"/>
        </a:lnSpc>
        <a:spcBef>
          <a:spcPts val="4800"/>
        </a:spcBef>
        <a:spcAft>
          <a:spcPts val="0"/>
        </a:spcAft>
        <a:buClrTx/>
        <a:buSzPct val="100000"/>
        <a:buFontTx/>
        <a:buChar char="•"/>
        <a:tabLst/>
        <a:defRPr sz="2600" b="0" i="0" u="none" strike="noStrike" cap="none" spc="0" baseline="0">
          <a:ln>
            <a:noFill/>
          </a:ln>
          <a:solidFill>
            <a:srgbClr val="000000"/>
          </a:solidFill>
          <a:uFillTx/>
          <a:latin typeface="+mj-lt"/>
          <a:ea typeface="+mj-ea"/>
          <a:cs typeface="+mj-cs"/>
          <a:sym typeface="Helvetica Neue"/>
        </a:defRPr>
      </a:lvl2pPr>
      <a:lvl3pPr marL="1155700" marR="0" indent="-266700" algn="l" defTabSz="584200" latinLnBrk="0">
        <a:lnSpc>
          <a:spcPct val="100000"/>
        </a:lnSpc>
        <a:spcBef>
          <a:spcPts val="4800"/>
        </a:spcBef>
        <a:spcAft>
          <a:spcPts val="0"/>
        </a:spcAft>
        <a:buClrTx/>
        <a:buSzPct val="100000"/>
        <a:buFontTx/>
        <a:buChar char="•"/>
        <a:tabLst/>
        <a:defRPr sz="2600" b="0" i="0" u="none" strike="noStrike" cap="none" spc="0" baseline="0">
          <a:ln>
            <a:noFill/>
          </a:ln>
          <a:solidFill>
            <a:srgbClr val="000000"/>
          </a:solidFill>
          <a:uFillTx/>
          <a:latin typeface="+mj-lt"/>
          <a:ea typeface="+mj-ea"/>
          <a:cs typeface="+mj-cs"/>
          <a:sym typeface="Helvetica Neue"/>
        </a:defRPr>
      </a:lvl3pPr>
      <a:lvl4pPr marL="1600200" marR="0" indent="-266700" algn="l" defTabSz="584200" latinLnBrk="0">
        <a:lnSpc>
          <a:spcPct val="100000"/>
        </a:lnSpc>
        <a:spcBef>
          <a:spcPts val="4800"/>
        </a:spcBef>
        <a:spcAft>
          <a:spcPts val="0"/>
        </a:spcAft>
        <a:buClrTx/>
        <a:buSzPct val="100000"/>
        <a:buFontTx/>
        <a:buChar char="•"/>
        <a:tabLst/>
        <a:defRPr sz="2600" b="0" i="0" u="none" strike="noStrike" cap="none" spc="0" baseline="0">
          <a:ln>
            <a:noFill/>
          </a:ln>
          <a:solidFill>
            <a:srgbClr val="000000"/>
          </a:solidFill>
          <a:uFillTx/>
          <a:latin typeface="+mj-lt"/>
          <a:ea typeface="+mj-ea"/>
          <a:cs typeface="+mj-cs"/>
          <a:sym typeface="Helvetica Neue"/>
        </a:defRPr>
      </a:lvl4pPr>
      <a:lvl5pPr marL="2044700" marR="0" indent="-266700" algn="l" defTabSz="584200" latinLnBrk="0">
        <a:lnSpc>
          <a:spcPct val="100000"/>
        </a:lnSpc>
        <a:spcBef>
          <a:spcPts val="4800"/>
        </a:spcBef>
        <a:spcAft>
          <a:spcPts val="0"/>
        </a:spcAft>
        <a:buClrTx/>
        <a:buSzPct val="100000"/>
        <a:buFontTx/>
        <a:buChar char="•"/>
        <a:tabLst/>
        <a:defRPr sz="2600" b="0" i="0" u="none" strike="noStrike" cap="none" spc="0" baseline="0">
          <a:ln>
            <a:noFill/>
          </a:ln>
          <a:solidFill>
            <a:srgbClr val="000000"/>
          </a:solidFill>
          <a:uFillTx/>
          <a:latin typeface="+mj-lt"/>
          <a:ea typeface="+mj-ea"/>
          <a:cs typeface="+mj-cs"/>
          <a:sym typeface="Helvetica Neue"/>
        </a:defRPr>
      </a:lvl5pPr>
      <a:lvl6pPr marL="2489200" marR="0" indent="-266700" algn="l" defTabSz="584200" latinLnBrk="0">
        <a:lnSpc>
          <a:spcPct val="100000"/>
        </a:lnSpc>
        <a:spcBef>
          <a:spcPts val="4800"/>
        </a:spcBef>
        <a:spcAft>
          <a:spcPts val="0"/>
        </a:spcAft>
        <a:buClrTx/>
        <a:buSzPct val="100000"/>
        <a:buFontTx/>
        <a:buChar char="•"/>
        <a:tabLst/>
        <a:defRPr sz="2600" b="0" i="0" u="none" strike="noStrike" cap="none" spc="0" baseline="0">
          <a:ln>
            <a:noFill/>
          </a:ln>
          <a:solidFill>
            <a:srgbClr val="000000"/>
          </a:solidFill>
          <a:uFillTx/>
          <a:latin typeface="+mj-lt"/>
          <a:ea typeface="+mj-ea"/>
          <a:cs typeface="+mj-cs"/>
          <a:sym typeface="Helvetica Neue"/>
        </a:defRPr>
      </a:lvl6pPr>
      <a:lvl7pPr marL="2933700" marR="0" indent="-266700" algn="l" defTabSz="584200" latinLnBrk="0">
        <a:lnSpc>
          <a:spcPct val="100000"/>
        </a:lnSpc>
        <a:spcBef>
          <a:spcPts val="4800"/>
        </a:spcBef>
        <a:spcAft>
          <a:spcPts val="0"/>
        </a:spcAft>
        <a:buClrTx/>
        <a:buSzPct val="100000"/>
        <a:buFontTx/>
        <a:buChar char="•"/>
        <a:tabLst/>
        <a:defRPr sz="2600" b="0" i="0" u="none" strike="noStrike" cap="none" spc="0" baseline="0">
          <a:ln>
            <a:noFill/>
          </a:ln>
          <a:solidFill>
            <a:srgbClr val="000000"/>
          </a:solidFill>
          <a:uFillTx/>
          <a:latin typeface="+mj-lt"/>
          <a:ea typeface="+mj-ea"/>
          <a:cs typeface="+mj-cs"/>
          <a:sym typeface="Helvetica Neue"/>
        </a:defRPr>
      </a:lvl7pPr>
      <a:lvl8pPr marL="3378200" marR="0" indent="-266700" algn="l" defTabSz="584200" latinLnBrk="0">
        <a:lnSpc>
          <a:spcPct val="100000"/>
        </a:lnSpc>
        <a:spcBef>
          <a:spcPts val="4800"/>
        </a:spcBef>
        <a:spcAft>
          <a:spcPts val="0"/>
        </a:spcAft>
        <a:buClrTx/>
        <a:buSzPct val="100000"/>
        <a:buFontTx/>
        <a:buChar char="•"/>
        <a:tabLst/>
        <a:defRPr sz="2600" b="0" i="0" u="none" strike="noStrike" cap="none" spc="0" baseline="0">
          <a:ln>
            <a:noFill/>
          </a:ln>
          <a:solidFill>
            <a:srgbClr val="000000"/>
          </a:solidFill>
          <a:uFillTx/>
          <a:latin typeface="+mj-lt"/>
          <a:ea typeface="+mj-ea"/>
          <a:cs typeface="+mj-cs"/>
          <a:sym typeface="Helvetica Neue"/>
        </a:defRPr>
      </a:lvl8pPr>
      <a:lvl9pPr marL="3822700" marR="0" indent="-266700" algn="l" defTabSz="584200" latinLnBrk="0">
        <a:lnSpc>
          <a:spcPct val="100000"/>
        </a:lnSpc>
        <a:spcBef>
          <a:spcPts val="4800"/>
        </a:spcBef>
        <a:spcAft>
          <a:spcPts val="0"/>
        </a:spcAft>
        <a:buClrTx/>
        <a:buSzPct val="100000"/>
        <a:buFontTx/>
        <a:buChar char="•"/>
        <a:tabLst/>
        <a:defRPr sz="2600" b="0" i="0" u="none" strike="noStrike" cap="none" spc="0" baseline="0">
          <a:ln>
            <a:noFill/>
          </a:ln>
          <a:solidFill>
            <a:srgbClr val="000000"/>
          </a:solidFill>
          <a:uFillTx/>
          <a:latin typeface="+mj-lt"/>
          <a:ea typeface="+mj-ea"/>
          <a:cs typeface="+mj-cs"/>
          <a:sym typeface="Helvetica Neue"/>
        </a:defRPr>
      </a:lvl9pPr>
    </p:bodyStyle>
    <p:otherStyle>
      <a:lvl1pPr marL="0" marR="0" indent="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1pPr>
      <a:lvl2pPr marL="0" marR="0" indent="2286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2pPr>
      <a:lvl3pPr marL="0" marR="0" indent="4572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3pPr>
      <a:lvl4pPr marL="0" marR="0" indent="6858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4pPr>
      <a:lvl5pPr marL="0" marR="0" indent="9144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5pPr>
      <a:lvl6pPr marL="0" marR="0" indent="11430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6pPr>
      <a:lvl7pPr marL="0" marR="0" indent="13716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7pPr>
      <a:lvl8pPr marL="0" marR="0" indent="16002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8pPr>
      <a:lvl9pPr marL="0" marR="0" indent="18288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hyperlink" Target="mailto:edeleastar@wit.ie"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 Id="rId3" Type="http://schemas.openxmlformats.org/officeDocument/2006/relationships/image" Target="../media/image7.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752" y="2212504"/>
            <a:ext cx="11429752" cy="1688728"/>
          </a:xfrm>
        </p:spPr>
        <p:txBody>
          <a:bodyPr>
            <a:normAutofit/>
          </a:bodyPr>
          <a:lstStyle/>
          <a:p>
            <a:pPr algn="l"/>
            <a:r>
              <a:rPr lang="en-IE" sz="5700" dirty="0"/>
              <a:t>Software Paradigms</a:t>
            </a:r>
          </a:p>
        </p:txBody>
      </p:sp>
      <p:sp>
        <p:nvSpPr>
          <p:cNvPr id="3" name="Subtitle 2"/>
          <p:cNvSpPr>
            <a:spLocks noGrp="1"/>
          </p:cNvSpPr>
          <p:nvPr>
            <p:ph type="subTitle" idx="4294967295"/>
          </p:nvPr>
        </p:nvSpPr>
        <p:spPr>
          <a:xfrm>
            <a:off x="813768" y="4745041"/>
            <a:ext cx="2592288" cy="2580031"/>
          </a:xfrm>
        </p:spPr>
        <p:txBody>
          <a:bodyPr>
            <a:noAutofit/>
          </a:bodyPr>
          <a:lstStyle/>
          <a:p>
            <a:pPr marL="0" indent="0" algn="r">
              <a:lnSpc>
                <a:spcPct val="110000"/>
              </a:lnSpc>
              <a:spcBef>
                <a:spcPts val="0"/>
              </a:spcBef>
              <a:buNone/>
            </a:pPr>
            <a:r>
              <a:rPr lang="en-IE" sz="4000" dirty="0">
                <a:solidFill>
                  <a:schemeClr val="bg1">
                    <a:lumMod val="50000"/>
                  </a:schemeClr>
                </a:solidFill>
              </a:rPr>
              <a:t>Produced </a:t>
            </a:r>
          </a:p>
          <a:p>
            <a:pPr marL="0" indent="0" algn="r">
              <a:lnSpc>
                <a:spcPct val="110000"/>
              </a:lnSpc>
              <a:spcBef>
                <a:spcPts val="0"/>
              </a:spcBef>
              <a:buNone/>
            </a:pPr>
            <a:r>
              <a:rPr lang="en-IE" sz="4000" dirty="0">
                <a:solidFill>
                  <a:schemeClr val="bg1">
                    <a:lumMod val="50000"/>
                  </a:schemeClr>
                </a:solidFill>
              </a:rPr>
              <a:t>by: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720" y="8128001"/>
            <a:ext cx="5364480" cy="1205653"/>
          </a:xfrm>
          <a:prstGeom prst="rect">
            <a:avLst/>
          </a:prstGeom>
        </p:spPr>
      </p:pic>
      <p:sp>
        <p:nvSpPr>
          <p:cNvPr id="10" name="TextBox 9"/>
          <p:cNvSpPr txBox="1"/>
          <p:nvPr/>
        </p:nvSpPr>
        <p:spPr>
          <a:xfrm>
            <a:off x="6840981" y="8367948"/>
            <a:ext cx="6048672" cy="839202"/>
          </a:xfrm>
          <a:prstGeom prst="rect">
            <a:avLst/>
          </a:prstGeom>
          <a:noFill/>
        </p:spPr>
        <p:txBody>
          <a:bodyPr wrap="square" lIns="130046" tIns="65023" rIns="130046" bIns="65023" rtlCol="0">
            <a:spAutoFit/>
          </a:bodyPr>
          <a:lstStyle/>
          <a:p>
            <a:r>
              <a:rPr lang="en-IE" sz="2300" dirty="0">
                <a:solidFill>
                  <a:schemeClr val="tx2">
                    <a:lumMod val="75000"/>
                  </a:schemeClr>
                </a:solidFill>
              </a:rPr>
              <a:t>Department of Computing and Mathematics</a:t>
            </a:r>
          </a:p>
          <a:p>
            <a:r>
              <a:rPr lang="en-IE" sz="2300" dirty="0">
                <a:solidFill>
                  <a:schemeClr val="tx2">
                    <a:lumMod val="75000"/>
                  </a:schemeClr>
                </a:solidFill>
              </a:rPr>
              <a:t>http://www.wit.ie/</a:t>
            </a:r>
          </a:p>
        </p:txBody>
      </p:sp>
      <p:cxnSp>
        <p:nvCxnSpPr>
          <p:cNvPr id="7" name="Straight Connector 6"/>
          <p:cNvCxnSpPr/>
          <p:nvPr/>
        </p:nvCxnSpPr>
        <p:spPr>
          <a:xfrm>
            <a:off x="669752" y="3868688"/>
            <a:ext cx="11665296"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11" name="Shape 240"/>
          <p:cNvSpPr txBox="1">
            <a:spLocks/>
          </p:cNvSpPr>
          <p:nvPr/>
        </p:nvSpPr>
        <p:spPr>
          <a:xfrm>
            <a:off x="3982120" y="4444752"/>
            <a:ext cx="8352928" cy="1981200"/>
          </a:xfrm>
          <a:prstGeom prst="rect">
            <a:avLst/>
          </a:prstGeom>
        </p:spPr>
        <p:txBody>
          <a:bodyPr/>
          <a:lstStyle>
            <a:lvl1pPr marL="266700" marR="0" indent="-266700" algn="l" defTabSz="584200" latinLnBrk="0">
              <a:lnSpc>
                <a:spcPct val="100000"/>
              </a:lnSpc>
              <a:spcBef>
                <a:spcPts val="4800"/>
              </a:spcBef>
              <a:spcAft>
                <a:spcPts val="0"/>
              </a:spcAft>
              <a:buClrTx/>
              <a:buSzPct val="100000"/>
              <a:buFontTx/>
              <a:buChar char="•"/>
              <a:tabLst/>
              <a:defRPr sz="2600" b="0" i="0" u="none" strike="noStrike" cap="none" spc="0" baseline="0">
                <a:ln>
                  <a:noFill/>
                </a:ln>
                <a:solidFill>
                  <a:srgbClr val="000000"/>
                </a:solidFill>
                <a:uFillTx/>
                <a:latin typeface="+mj-lt"/>
                <a:ea typeface="+mj-ea"/>
                <a:cs typeface="+mj-cs"/>
                <a:sym typeface="Helvetica Neue"/>
              </a:defRPr>
            </a:lvl1pPr>
            <a:lvl2pPr marL="711200" marR="0" indent="-266700" algn="l" defTabSz="584200" latinLnBrk="0">
              <a:lnSpc>
                <a:spcPct val="100000"/>
              </a:lnSpc>
              <a:spcBef>
                <a:spcPts val="4800"/>
              </a:spcBef>
              <a:spcAft>
                <a:spcPts val="0"/>
              </a:spcAft>
              <a:buClrTx/>
              <a:buSzPct val="100000"/>
              <a:buFontTx/>
              <a:buChar char="•"/>
              <a:tabLst/>
              <a:defRPr sz="2600" b="0" i="0" u="none" strike="noStrike" cap="none" spc="0" baseline="0">
                <a:ln>
                  <a:noFill/>
                </a:ln>
                <a:solidFill>
                  <a:srgbClr val="000000"/>
                </a:solidFill>
                <a:uFillTx/>
                <a:latin typeface="+mj-lt"/>
                <a:ea typeface="+mj-ea"/>
                <a:cs typeface="+mj-cs"/>
                <a:sym typeface="Helvetica Neue"/>
              </a:defRPr>
            </a:lvl2pPr>
            <a:lvl3pPr marL="1155700" marR="0" indent="-266700" algn="l" defTabSz="584200" latinLnBrk="0">
              <a:lnSpc>
                <a:spcPct val="100000"/>
              </a:lnSpc>
              <a:spcBef>
                <a:spcPts val="4800"/>
              </a:spcBef>
              <a:spcAft>
                <a:spcPts val="0"/>
              </a:spcAft>
              <a:buClrTx/>
              <a:buSzPct val="100000"/>
              <a:buFontTx/>
              <a:buChar char="•"/>
              <a:tabLst/>
              <a:defRPr sz="2600" b="0" i="0" u="none" strike="noStrike" cap="none" spc="0" baseline="0">
                <a:ln>
                  <a:noFill/>
                </a:ln>
                <a:solidFill>
                  <a:srgbClr val="000000"/>
                </a:solidFill>
                <a:uFillTx/>
                <a:latin typeface="+mj-lt"/>
                <a:ea typeface="+mj-ea"/>
                <a:cs typeface="+mj-cs"/>
                <a:sym typeface="Helvetica Neue"/>
              </a:defRPr>
            </a:lvl3pPr>
            <a:lvl4pPr marL="1600200" marR="0" indent="-266700" algn="l" defTabSz="584200" latinLnBrk="0">
              <a:lnSpc>
                <a:spcPct val="100000"/>
              </a:lnSpc>
              <a:spcBef>
                <a:spcPts val="4800"/>
              </a:spcBef>
              <a:spcAft>
                <a:spcPts val="0"/>
              </a:spcAft>
              <a:buClrTx/>
              <a:buSzPct val="100000"/>
              <a:buFontTx/>
              <a:buChar char="•"/>
              <a:tabLst/>
              <a:defRPr sz="2600" b="0" i="0" u="none" strike="noStrike" cap="none" spc="0" baseline="0">
                <a:ln>
                  <a:noFill/>
                </a:ln>
                <a:solidFill>
                  <a:srgbClr val="000000"/>
                </a:solidFill>
                <a:uFillTx/>
                <a:latin typeface="+mj-lt"/>
                <a:ea typeface="+mj-ea"/>
                <a:cs typeface="+mj-cs"/>
                <a:sym typeface="Helvetica Neue"/>
              </a:defRPr>
            </a:lvl4pPr>
            <a:lvl5pPr marL="2044700" marR="0" indent="-266700" algn="l" defTabSz="584200" latinLnBrk="0">
              <a:lnSpc>
                <a:spcPct val="100000"/>
              </a:lnSpc>
              <a:spcBef>
                <a:spcPts val="4800"/>
              </a:spcBef>
              <a:spcAft>
                <a:spcPts val="0"/>
              </a:spcAft>
              <a:buClrTx/>
              <a:buSzPct val="100000"/>
              <a:buFontTx/>
              <a:buChar char="•"/>
              <a:tabLst/>
              <a:defRPr sz="2600" b="0" i="0" u="none" strike="noStrike" cap="none" spc="0" baseline="0">
                <a:ln>
                  <a:noFill/>
                </a:ln>
                <a:solidFill>
                  <a:srgbClr val="000000"/>
                </a:solidFill>
                <a:uFillTx/>
                <a:latin typeface="+mj-lt"/>
                <a:ea typeface="+mj-ea"/>
                <a:cs typeface="+mj-cs"/>
                <a:sym typeface="Helvetica Neue"/>
              </a:defRPr>
            </a:lvl5pPr>
            <a:lvl6pPr marL="2489200" marR="0" indent="-266700" algn="l" defTabSz="584200" latinLnBrk="0">
              <a:lnSpc>
                <a:spcPct val="100000"/>
              </a:lnSpc>
              <a:spcBef>
                <a:spcPts val="4800"/>
              </a:spcBef>
              <a:spcAft>
                <a:spcPts val="0"/>
              </a:spcAft>
              <a:buClrTx/>
              <a:buSzPct val="100000"/>
              <a:buFontTx/>
              <a:buChar char="•"/>
              <a:tabLst/>
              <a:defRPr sz="2600" b="0" i="0" u="none" strike="noStrike" cap="none" spc="0" baseline="0">
                <a:ln>
                  <a:noFill/>
                </a:ln>
                <a:solidFill>
                  <a:srgbClr val="000000"/>
                </a:solidFill>
                <a:uFillTx/>
                <a:latin typeface="+mj-lt"/>
                <a:ea typeface="+mj-ea"/>
                <a:cs typeface="+mj-cs"/>
                <a:sym typeface="Helvetica Neue"/>
              </a:defRPr>
            </a:lvl6pPr>
            <a:lvl7pPr marL="2933700" marR="0" indent="-266700" algn="l" defTabSz="584200" latinLnBrk="0">
              <a:lnSpc>
                <a:spcPct val="100000"/>
              </a:lnSpc>
              <a:spcBef>
                <a:spcPts val="4800"/>
              </a:spcBef>
              <a:spcAft>
                <a:spcPts val="0"/>
              </a:spcAft>
              <a:buClrTx/>
              <a:buSzPct val="100000"/>
              <a:buFontTx/>
              <a:buChar char="•"/>
              <a:tabLst/>
              <a:defRPr sz="2600" b="0" i="0" u="none" strike="noStrike" cap="none" spc="0" baseline="0">
                <a:ln>
                  <a:noFill/>
                </a:ln>
                <a:solidFill>
                  <a:srgbClr val="000000"/>
                </a:solidFill>
                <a:uFillTx/>
                <a:latin typeface="+mj-lt"/>
                <a:ea typeface="+mj-ea"/>
                <a:cs typeface="+mj-cs"/>
                <a:sym typeface="Helvetica Neue"/>
              </a:defRPr>
            </a:lvl7pPr>
            <a:lvl8pPr marL="3378200" marR="0" indent="-266700" algn="l" defTabSz="584200" latinLnBrk="0">
              <a:lnSpc>
                <a:spcPct val="100000"/>
              </a:lnSpc>
              <a:spcBef>
                <a:spcPts val="4800"/>
              </a:spcBef>
              <a:spcAft>
                <a:spcPts val="0"/>
              </a:spcAft>
              <a:buClrTx/>
              <a:buSzPct val="100000"/>
              <a:buFontTx/>
              <a:buChar char="•"/>
              <a:tabLst/>
              <a:defRPr sz="2600" b="0" i="0" u="none" strike="noStrike" cap="none" spc="0" baseline="0">
                <a:ln>
                  <a:noFill/>
                </a:ln>
                <a:solidFill>
                  <a:srgbClr val="000000"/>
                </a:solidFill>
                <a:uFillTx/>
                <a:latin typeface="+mj-lt"/>
                <a:ea typeface="+mj-ea"/>
                <a:cs typeface="+mj-cs"/>
                <a:sym typeface="Helvetica Neue"/>
              </a:defRPr>
            </a:lvl8pPr>
            <a:lvl9pPr marL="3822700" marR="0" indent="-266700" algn="l" defTabSz="584200" latinLnBrk="0">
              <a:lnSpc>
                <a:spcPct val="100000"/>
              </a:lnSpc>
              <a:spcBef>
                <a:spcPts val="4800"/>
              </a:spcBef>
              <a:spcAft>
                <a:spcPts val="0"/>
              </a:spcAft>
              <a:buClrTx/>
              <a:buSzPct val="100000"/>
              <a:buFontTx/>
              <a:buChar char="•"/>
              <a:tabLst/>
              <a:defRPr sz="2600" b="0" i="0" u="none" strike="noStrike" cap="none" spc="0" baseline="0">
                <a:ln>
                  <a:noFill/>
                </a:ln>
                <a:solidFill>
                  <a:srgbClr val="000000"/>
                </a:solidFill>
                <a:uFillTx/>
                <a:latin typeface="+mj-lt"/>
                <a:ea typeface="+mj-ea"/>
                <a:cs typeface="+mj-cs"/>
                <a:sym typeface="Helvetica Neue"/>
              </a:defRPr>
            </a:lvl9pPr>
          </a:lstStyle>
          <a:p>
            <a:pPr marL="0" indent="0" hangingPunct="1">
              <a:lnSpc>
                <a:spcPct val="150000"/>
              </a:lnSpc>
              <a:spcBef>
                <a:spcPts val="0"/>
              </a:spcBef>
              <a:buNone/>
            </a:pPr>
            <a:r>
              <a:rPr lang="en-IE" sz="3600" dirty="0"/>
              <a:t>Eamonn de Leastar	(</a:t>
            </a:r>
            <a:r>
              <a:rPr lang="en-IE" sz="3600" dirty="0">
                <a:hlinkClick r:id="rId3"/>
              </a:rPr>
              <a:t>edeleastar@wit.ie</a:t>
            </a:r>
            <a:r>
              <a:rPr lang="en-IE" sz="3600" dirty="0"/>
              <a:t>)</a:t>
            </a:r>
          </a:p>
          <a:p>
            <a:pPr marL="0" indent="0" hangingPunct="1">
              <a:lnSpc>
                <a:spcPct val="150000"/>
              </a:lnSpc>
              <a:spcBef>
                <a:spcPts val="0"/>
              </a:spcBef>
              <a:buNone/>
            </a:pPr>
            <a:r>
              <a:rPr lang="en-IE" sz="3600" dirty="0" err="1"/>
              <a:t>Dr.</a:t>
            </a:r>
            <a:r>
              <a:rPr lang="en-IE" sz="3600" dirty="0"/>
              <a:t> Siobhan Drohan (</a:t>
            </a:r>
            <a:r>
              <a:rPr lang="en-IE" sz="3600" dirty="0">
                <a:hlinkClick r:id="rId3"/>
              </a:rPr>
              <a:t>sdrohan@wit.ie)</a:t>
            </a:r>
          </a:p>
        </p:txBody>
      </p:sp>
    </p:spTree>
    <p:extLst>
      <p:ext uri="{BB962C8B-B14F-4D97-AF65-F5344CB8AC3E}">
        <p14:creationId xmlns:p14="http://schemas.microsoft.com/office/powerpoint/2010/main" val="2335019410"/>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Shape 267"/>
          <p:cNvSpPr>
            <a:spLocks noGrp="1"/>
          </p:cNvSpPr>
          <p:nvPr>
            <p:ph type="title"/>
          </p:nvPr>
        </p:nvSpPr>
        <p:spPr>
          <a:prstGeom prst="rect">
            <a:avLst/>
          </a:prstGeom>
        </p:spPr>
        <p:txBody>
          <a:bodyPr/>
          <a:lstStyle/>
          <a:p>
            <a:r>
              <a:rPr lang="en-IE" dirty="0" smtClean="0"/>
              <a:t>Knowledge</a:t>
            </a:r>
            <a:br>
              <a:rPr lang="en-IE" dirty="0" smtClean="0"/>
            </a:br>
            <a:r>
              <a:rPr dirty="0" smtClean="0"/>
              <a:t>Context</a:t>
            </a:r>
            <a:endParaRPr dirty="0"/>
          </a:p>
        </p:txBody>
      </p:sp>
      <p:sp>
        <p:nvSpPr>
          <p:cNvPr id="268" name="Shape 268"/>
          <p:cNvSpPr>
            <a:spLocks noGrp="1"/>
          </p:cNvSpPr>
          <p:nvPr>
            <p:ph type="sldNum" sz="quarter" idx="2"/>
          </p:nvPr>
        </p:nvSpPr>
        <p:spPr>
          <a:xfrm>
            <a:off x="12268200" y="9194800"/>
            <a:ext cx="312014" cy="304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10</a:t>
            </a:fld>
            <a:endParaRPr/>
          </a:p>
        </p:txBody>
      </p:sp>
      <p:grpSp>
        <p:nvGrpSpPr>
          <p:cNvPr id="271" name="Group 271"/>
          <p:cNvGrpSpPr/>
          <p:nvPr/>
        </p:nvGrpSpPr>
        <p:grpSpPr>
          <a:xfrm>
            <a:off x="4295778" y="1171575"/>
            <a:ext cx="4406902" cy="7854718"/>
            <a:chOff x="0" y="0"/>
            <a:chExt cx="4406901" cy="7854717"/>
          </a:xfrm>
        </p:grpSpPr>
        <p:sp>
          <p:nvSpPr>
            <p:cNvPr id="269" name="Shape 269"/>
            <p:cNvSpPr/>
            <p:nvPr/>
          </p:nvSpPr>
          <p:spPr>
            <a:xfrm>
              <a:off x="0" y="0"/>
              <a:ext cx="4406902" cy="7844605"/>
            </a:xfrm>
            <a:prstGeom prst="rect">
              <a:avLst/>
            </a:prstGeom>
            <a:solidFill>
              <a:srgbClr val="FFFFFF"/>
            </a:solidFill>
            <a:ln w="12700" cap="flat">
              <a:noFill/>
              <a:miter lim="400000"/>
            </a:ln>
            <a:effectLst/>
          </p:spPr>
          <p:txBody>
            <a:bodyPr wrap="square" lIns="0" tIns="0" rIns="0" bIns="0" numCol="1" anchor="t">
              <a:noAutofit/>
            </a:bodyPr>
            <a:lstStyle/>
            <a:p>
              <a:endParaRPr/>
            </a:p>
          </p:txBody>
        </p:sp>
        <p:pic>
          <p:nvPicPr>
            <p:cNvPr id="270" name="image.pdf"/>
            <p:cNvPicPr>
              <a:picLocks noChangeAspect="1"/>
            </p:cNvPicPr>
            <p:nvPr/>
          </p:nvPicPr>
          <p:blipFill>
            <a:blip r:embed="rId2">
              <a:extLst/>
            </a:blip>
            <a:stretch>
              <a:fillRect/>
            </a:stretch>
          </p:blipFill>
          <p:spPr>
            <a:xfrm>
              <a:off x="0" y="0"/>
              <a:ext cx="4406899" cy="7854718"/>
            </a:xfrm>
            <a:prstGeom prst="rect">
              <a:avLst/>
            </a:prstGeom>
            <a:ln w="12700" cap="flat">
              <a:noFill/>
              <a:miter lim="400000"/>
            </a:ln>
            <a:effectLst/>
          </p:spPr>
        </p:pic>
      </p:grpSp>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Shape 273"/>
          <p:cNvSpPr>
            <a:spLocks noGrp="1"/>
          </p:cNvSpPr>
          <p:nvPr>
            <p:ph type="title"/>
          </p:nvPr>
        </p:nvSpPr>
        <p:spPr>
          <a:prstGeom prst="rect">
            <a:avLst/>
          </a:prstGeom>
        </p:spPr>
        <p:txBody>
          <a:bodyPr/>
          <a:lstStyle/>
          <a:p>
            <a:r>
              <a:t>Programming Languages</a:t>
            </a:r>
          </a:p>
        </p:txBody>
      </p:sp>
      <p:sp>
        <p:nvSpPr>
          <p:cNvPr id="274" name="Shape 274"/>
          <p:cNvSpPr>
            <a:spLocks noGrp="1"/>
          </p:cNvSpPr>
          <p:nvPr>
            <p:ph type="body" idx="1"/>
          </p:nvPr>
        </p:nvSpPr>
        <p:spPr>
          <a:xfrm>
            <a:off x="571500" y="2108200"/>
            <a:ext cx="9182100" cy="7061200"/>
          </a:xfrm>
          <a:prstGeom prst="rect">
            <a:avLst/>
          </a:prstGeom>
        </p:spPr>
        <p:txBody>
          <a:bodyPr/>
          <a:lstStyle/>
          <a:p>
            <a:pPr>
              <a:lnSpc>
                <a:spcPct val="80000"/>
              </a:lnSpc>
              <a:spcBef>
                <a:spcPts val="3000"/>
              </a:spcBef>
            </a:pPr>
            <a:r>
              <a:rPr dirty="0"/>
              <a:t>A programming language is a system of signs used to communicate a task/algorithm to a computer, causing the task to be </a:t>
            </a:r>
            <a:r>
              <a:rPr dirty="0" smtClean="0"/>
              <a:t>performed</a:t>
            </a:r>
            <a:r>
              <a:rPr lang="en-IE" dirty="0" smtClean="0"/>
              <a:t>.</a:t>
            </a:r>
            <a:endParaRPr dirty="0"/>
          </a:p>
          <a:p>
            <a:pPr>
              <a:lnSpc>
                <a:spcPct val="80000"/>
              </a:lnSpc>
              <a:spcBef>
                <a:spcPts val="3000"/>
              </a:spcBef>
            </a:pPr>
            <a:r>
              <a:rPr dirty="0"/>
              <a:t>The task to be performed is called a computation, which follows absolutely precise and unambiguous rules.</a:t>
            </a:r>
          </a:p>
          <a:p>
            <a:pPr>
              <a:lnSpc>
                <a:spcPct val="80000"/>
              </a:lnSpc>
              <a:spcBef>
                <a:spcPts val="3000"/>
              </a:spcBef>
            </a:pPr>
            <a:r>
              <a:rPr dirty="0"/>
              <a:t>Three components:</a:t>
            </a:r>
          </a:p>
          <a:p>
            <a:pPr lvl="1">
              <a:lnSpc>
                <a:spcPct val="80000"/>
              </a:lnSpc>
              <a:spcBef>
                <a:spcPts val="3000"/>
              </a:spcBef>
            </a:pPr>
            <a:r>
              <a:rPr dirty="0"/>
              <a:t>The </a:t>
            </a:r>
            <a:r>
              <a:rPr b="1" dirty="0"/>
              <a:t>syntax</a:t>
            </a:r>
            <a:r>
              <a:rPr dirty="0"/>
              <a:t> of the language is a way of specifying what is legal in the phrase structure of the language; (analogous to knowing how to spell and form sentences English)</a:t>
            </a:r>
          </a:p>
          <a:p>
            <a:pPr lvl="1">
              <a:lnSpc>
                <a:spcPct val="80000"/>
              </a:lnSpc>
              <a:spcBef>
                <a:spcPts val="3000"/>
              </a:spcBef>
            </a:pPr>
            <a:r>
              <a:rPr dirty="0"/>
              <a:t>The second component is </a:t>
            </a:r>
            <a:r>
              <a:rPr b="1" dirty="0"/>
              <a:t>semantics</a:t>
            </a:r>
            <a:r>
              <a:rPr dirty="0"/>
              <a:t>, or meaning, of a program in that language. </a:t>
            </a:r>
          </a:p>
          <a:p>
            <a:pPr lvl="1">
              <a:lnSpc>
                <a:spcPct val="80000"/>
              </a:lnSpc>
              <a:spcBef>
                <a:spcPts val="3000"/>
              </a:spcBef>
            </a:pPr>
            <a:r>
              <a:rPr dirty="0"/>
              <a:t>Certain </a:t>
            </a:r>
            <a:r>
              <a:rPr b="1" dirty="0"/>
              <a:t>idioms</a:t>
            </a:r>
            <a:r>
              <a:rPr dirty="0"/>
              <a:t> that a programmer needs to know to use the language effectively - are usually acquired through practice and </a:t>
            </a:r>
            <a:r>
              <a:rPr dirty="0" smtClean="0"/>
              <a:t>experience</a:t>
            </a:r>
            <a:r>
              <a:rPr lang="en-IE" dirty="0" smtClean="0"/>
              <a:t>.</a:t>
            </a:r>
            <a:r>
              <a:rPr dirty="0" smtClean="0"/>
              <a:t> </a:t>
            </a:r>
            <a:endParaRPr dirty="0"/>
          </a:p>
        </p:txBody>
      </p:sp>
      <p:sp>
        <p:nvSpPr>
          <p:cNvPr id="275" name="Shape 275"/>
          <p:cNvSpPr>
            <a:spLocks noGrp="1"/>
          </p:cNvSpPr>
          <p:nvPr>
            <p:ph type="sldNum" sz="quarter" idx="2"/>
          </p:nvPr>
        </p:nvSpPr>
        <p:spPr>
          <a:xfrm>
            <a:off x="12268200" y="9194800"/>
            <a:ext cx="312014" cy="304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11</a:t>
            </a:fld>
            <a:endParaRPr/>
          </a:p>
        </p:txBody>
      </p:sp>
      <p:pic>
        <p:nvPicPr>
          <p:cNvPr id="276" name="image.pdf"/>
          <p:cNvPicPr>
            <a:picLocks noChangeAspect="1"/>
          </p:cNvPicPr>
          <p:nvPr/>
        </p:nvPicPr>
        <p:blipFill>
          <a:blip r:embed="rId2">
            <a:extLst/>
          </a:blip>
          <a:stretch>
            <a:fillRect/>
          </a:stretch>
        </p:blipFill>
        <p:spPr>
          <a:xfrm>
            <a:off x="10215243" y="2146406"/>
            <a:ext cx="2406906" cy="6731001"/>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a:spLocks noGrp="1"/>
          </p:cNvSpPr>
          <p:nvPr>
            <p:ph type="title"/>
          </p:nvPr>
        </p:nvSpPr>
        <p:spPr>
          <a:prstGeom prst="rect">
            <a:avLst/>
          </a:prstGeom>
        </p:spPr>
        <p:txBody>
          <a:bodyPr/>
          <a:lstStyle/>
          <a:p>
            <a:r>
              <a:t>Family Tree</a:t>
            </a:r>
          </a:p>
        </p:txBody>
      </p:sp>
      <p:sp>
        <p:nvSpPr>
          <p:cNvPr id="279" name="Shape 279"/>
          <p:cNvSpPr>
            <a:spLocks noGrp="1"/>
          </p:cNvSpPr>
          <p:nvPr>
            <p:ph type="body" sz="half" idx="1"/>
          </p:nvPr>
        </p:nvSpPr>
        <p:spPr>
          <a:xfrm>
            <a:off x="279400" y="1981200"/>
            <a:ext cx="4914900" cy="7124700"/>
          </a:xfrm>
          <a:prstGeom prst="rect">
            <a:avLst/>
          </a:prstGeom>
        </p:spPr>
        <p:txBody>
          <a:bodyPr/>
          <a:lstStyle/>
          <a:p>
            <a:pPr>
              <a:spcBef>
                <a:spcPts val="3000"/>
              </a:spcBef>
            </a:pPr>
            <a:r>
              <a:rPr dirty="0"/>
              <a:t>Imperative languages: (Fortran, C, and Ada) enable programmers to express algorithms for solving problems.</a:t>
            </a:r>
          </a:p>
          <a:p>
            <a:pPr>
              <a:spcBef>
                <a:spcPts val="3000"/>
              </a:spcBef>
            </a:pPr>
            <a:r>
              <a:rPr dirty="0"/>
              <a:t>Declarative languages, (Lisp, Prolog, Haskell) allow the programmer to specify what has to be computed, but not how the computation is done.</a:t>
            </a:r>
          </a:p>
          <a:p>
            <a:pPr>
              <a:spcBef>
                <a:spcPts val="3000"/>
              </a:spcBef>
            </a:pPr>
            <a:r>
              <a:rPr dirty="0"/>
              <a:t>Object Oriented: can be viewed as a hybrid – of declarative (class structures) &amp; imperative (methods) features.</a:t>
            </a:r>
          </a:p>
        </p:txBody>
      </p:sp>
      <p:sp>
        <p:nvSpPr>
          <p:cNvPr id="280" name="Shape 280"/>
          <p:cNvSpPr>
            <a:spLocks noGrp="1"/>
          </p:cNvSpPr>
          <p:nvPr>
            <p:ph type="sldNum" sz="quarter" idx="2"/>
          </p:nvPr>
        </p:nvSpPr>
        <p:spPr>
          <a:xfrm>
            <a:off x="12268200" y="9194800"/>
            <a:ext cx="312014" cy="304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12</a:t>
            </a:fld>
            <a:endParaRPr/>
          </a:p>
        </p:txBody>
      </p:sp>
      <p:pic>
        <p:nvPicPr>
          <p:cNvPr id="281" name="image.png"/>
          <p:cNvPicPr>
            <a:picLocks noChangeAspect="1"/>
          </p:cNvPicPr>
          <p:nvPr/>
        </p:nvPicPr>
        <p:blipFill>
          <a:blip r:embed="rId2">
            <a:extLst/>
          </a:blip>
          <a:stretch>
            <a:fillRect/>
          </a:stretch>
        </p:blipFill>
        <p:spPr>
          <a:xfrm>
            <a:off x="5169112" y="0"/>
            <a:ext cx="7886701" cy="9731289"/>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9952" y="61036"/>
            <a:ext cx="7807052" cy="9716469"/>
          </a:xfrm>
          <a:prstGeom prst="rect">
            <a:avLst/>
          </a:prstGeom>
        </p:spPr>
      </p:pic>
    </p:spTree>
    <p:extLst>
      <p:ext uri="{BB962C8B-B14F-4D97-AF65-F5344CB8AC3E}">
        <p14:creationId xmlns:p14="http://schemas.microsoft.com/office/powerpoint/2010/main" val="2348109059"/>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3848" y="9197280"/>
            <a:ext cx="9721080" cy="369332"/>
          </a:xfrm>
          <a:prstGeom prst="rect">
            <a:avLst/>
          </a:prstGeom>
        </p:spPr>
        <p:txBody>
          <a:bodyPr wrap="square">
            <a:spAutoFit/>
          </a:bodyPr>
          <a:lstStyle/>
          <a:p>
            <a:pPr algn="ctr"/>
            <a:r>
              <a:rPr lang="en-IE" sz="1800" dirty="0"/>
              <a:t>http://blog.codeeval.com/codeevalblog/2016/2/2/most-popular-coding-languages-of-2016</a:t>
            </a:r>
          </a:p>
        </p:txBody>
      </p:sp>
      <p:pic>
        <p:nvPicPr>
          <p:cNvPr id="7170" name="Picture 2" descr="http://static1.squarespace.com/static/51361f2fe4b0f24e710af7ae/t/56b118bfe707ebac7ac6038a/1456865467080/?format=750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1780" y="720744"/>
            <a:ext cx="10945216" cy="811649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2109657"/>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494" y="340296"/>
            <a:ext cx="12604850" cy="8424936"/>
          </a:xfrm>
          <a:prstGeom prst="rect">
            <a:avLst/>
          </a:prstGeom>
        </p:spPr>
      </p:pic>
      <p:sp>
        <p:nvSpPr>
          <p:cNvPr id="3" name="Rectangle 2"/>
          <p:cNvSpPr/>
          <p:nvPr/>
        </p:nvSpPr>
        <p:spPr>
          <a:xfrm>
            <a:off x="3046016" y="9269288"/>
            <a:ext cx="7917552" cy="369332"/>
          </a:xfrm>
          <a:prstGeom prst="rect">
            <a:avLst/>
          </a:prstGeom>
        </p:spPr>
        <p:txBody>
          <a:bodyPr wrap="none">
            <a:spAutoFit/>
          </a:bodyPr>
          <a:lstStyle/>
          <a:p>
            <a:r>
              <a:rPr lang="en-US" sz="1800" dirty="0"/>
              <a:t>https://</a:t>
            </a:r>
            <a:r>
              <a:rPr lang="en-US" sz="1800" dirty="0" err="1"/>
              <a:t>blog.udacity.com</a:t>
            </a:r>
            <a:r>
              <a:rPr lang="en-US" sz="1800" dirty="0"/>
              <a:t>/2015/05/pick-your-first-programming-</a:t>
            </a:r>
            <a:r>
              <a:rPr lang="en-US" sz="1800" dirty="0" err="1"/>
              <a:t>language.html</a:t>
            </a:r>
            <a:endParaRPr lang="en-US" sz="1800" dirty="0"/>
          </a:p>
        </p:txBody>
      </p:sp>
    </p:spTree>
    <p:extLst>
      <p:ext uri="{BB962C8B-B14F-4D97-AF65-F5344CB8AC3E}">
        <p14:creationId xmlns:p14="http://schemas.microsoft.com/office/powerpoint/2010/main" val="54846218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a:spLocks noGrp="1"/>
          </p:cNvSpPr>
          <p:nvPr>
            <p:ph type="title"/>
          </p:nvPr>
        </p:nvSpPr>
        <p:spPr>
          <a:prstGeom prst="rect">
            <a:avLst/>
          </a:prstGeom>
        </p:spPr>
        <p:txBody>
          <a:bodyPr/>
          <a:lstStyle/>
          <a:p>
            <a:r>
              <a:rPr dirty="0"/>
              <a:t>Data Structures &amp; Problems</a:t>
            </a:r>
          </a:p>
        </p:txBody>
      </p:sp>
      <p:sp>
        <p:nvSpPr>
          <p:cNvPr id="288" name="Shape 288"/>
          <p:cNvSpPr>
            <a:spLocks noGrp="1"/>
          </p:cNvSpPr>
          <p:nvPr>
            <p:ph type="body" idx="1"/>
          </p:nvPr>
        </p:nvSpPr>
        <p:spPr>
          <a:prstGeom prst="rect">
            <a:avLst/>
          </a:prstGeom>
        </p:spPr>
        <p:txBody>
          <a:bodyPr/>
          <a:lstStyle/>
          <a:p>
            <a:pPr>
              <a:lnSpc>
                <a:spcPct val="10000"/>
              </a:lnSpc>
            </a:pPr>
            <a:r>
              <a:rPr dirty="0"/>
              <a:t>Typical Data Structures:</a:t>
            </a:r>
          </a:p>
          <a:p>
            <a:pPr lvl="1">
              <a:lnSpc>
                <a:spcPct val="10000"/>
              </a:lnSpc>
            </a:pPr>
            <a:r>
              <a:rPr dirty="0"/>
              <a:t>Lists, </a:t>
            </a:r>
            <a:r>
              <a:rPr lang="en-IE" dirty="0" smtClean="0"/>
              <a:t>Maps, </a:t>
            </a:r>
            <a:r>
              <a:rPr dirty="0" smtClean="0"/>
              <a:t>Stacks</a:t>
            </a:r>
            <a:r>
              <a:rPr dirty="0"/>
              <a:t>, Queues, Trees, </a:t>
            </a:r>
            <a:r>
              <a:rPr lang="en-IE" dirty="0" smtClean="0"/>
              <a:t>etc.</a:t>
            </a:r>
            <a:endParaRPr dirty="0"/>
          </a:p>
          <a:p>
            <a:pPr lvl="1">
              <a:lnSpc>
                <a:spcPct val="10000"/>
              </a:lnSpc>
            </a:pPr>
            <a:r>
              <a:rPr dirty="0"/>
              <a:t>Static and Dynamic implementations</a:t>
            </a:r>
          </a:p>
          <a:p>
            <a:pPr>
              <a:lnSpc>
                <a:spcPct val="10000"/>
              </a:lnSpc>
            </a:pPr>
            <a:r>
              <a:rPr dirty="0"/>
              <a:t>Typical Problem Categories:</a:t>
            </a:r>
          </a:p>
          <a:p>
            <a:pPr lvl="1">
              <a:lnSpc>
                <a:spcPct val="10000"/>
              </a:lnSpc>
            </a:pPr>
            <a:r>
              <a:rPr dirty="0" smtClean="0"/>
              <a:t>Search</a:t>
            </a:r>
            <a:endParaRPr lang="en-IE" dirty="0" smtClean="0"/>
          </a:p>
          <a:p>
            <a:pPr lvl="1">
              <a:lnSpc>
                <a:spcPct val="10000"/>
              </a:lnSpc>
            </a:pPr>
            <a:r>
              <a:rPr lang="en-IE" dirty="0"/>
              <a:t>Sorting</a:t>
            </a:r>
          </a:p>
          <a:p>
            <a:pPr lvl="1">
              <a:lnSpc>
                <a:spcPct val="10000"/>
              </a:lnSpc>
            </a:pPr>
            <a:r>
              <a:rPr lang="en-IE" dirty="0"/>
              <a:t>Traversal</a:t>
            </a:r>
          </a:p>
          <a:p>
            <a:pPr lvl="1">
              <a:lnSpc>
                <a:spcPct val="10000"/>
              </a:lnSpc>
            </a:pPr>
            <a:r>
              <a:rPr lang="en-IE" dirty="0" smtClean="0"/>
              <a:t>Inserting / Deleting</a:t>
            </a:r>
          </a:p>
          <a:p>
            <a:pPr lvl="1">
              <a:lnSpc>
                <a:spcPct val="10000"/>
              </a:lnSpc>
            </a:pPr>
            <a:r>
              <a:rPr lang="en-IE" dirty="0" smtClean="0"/>
              <a:t>Merging</a:t>
            </a:r>
          </a:p>
          <a:p>
            <a:pPr lvl="1">
              <a:lnSpc>
                <a:spcPct val="10000"/>
              </a:lnSpc>
            </a:pPr>
            <a:r>
              <a:rPr lang="en-IE" dirty="0" smtClean="0"/>
              <a:t>Clustering</a:t>
            </a:r>
          </a:p>
          <a:p>
            <a:pPr lvl="1">
              <a:lnSpc>
                <a:spcPct val="10000"/>
              </a:lnSpc>
            </a:pPr>
            <a:r>
              <a:rPr dirty="0" smtClean="0"/>
              <a:t>Classification</a:t>
            </a:r>
            <a:endParaRPr dirty="0"/>
          </a:p>
        </p:txBody>
      </p:sp>
      <p:sp>
        <p:nvSpPr>
          <p:cNvPr id="289" name="Shape 28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16</a:t>
            </a:fld>
            <a:endParaRPr/>
          </a:p>
        </p:txBody>
      </p:sp>
      <p:pic>
        <p:nvPicPr>
          <p:cNvPr id="290" name="image.pdf"/>
          <p:cNvPicPr>
            <a:picLocks noChangeAspect="1"/>
          </p:cNvPicPr>
          <p:nvPr/>
        </p:nvPicPr>
        <p:blipFill>
          <a:blip r:embed="rId2">
            <a:extLst/>
          </a:blip>
          <a:stretch>
            <a:fillRect/>
          </a:stretch>
        </p:blipFill>
        <p:spPr>
          <a:xfrm>
            <a:off x="9788652" y="2217737"/>
            <a:ext cx="2565853" cy="7175501"/>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a:spLocks noGrp="1"/>
          </p:cNvSpPr>
          <p:nvPr>
            <p:ph type="title"/>
          </p:nvPr>
        </p:nvSpPr>
        <p:spPr>
          <a:prstGeom prst="rect">
            <a:avLst/>
          </a:prstGeom>
        </p:spPr>
        <p:txBody>
          <a:bodyPr/>
          <a:lstStyle/>
          <a:p>
            <a:r>
              <a:t>Exploring a Data Structure </a:t>
            </a:r>
          </a:p>
        </p:txBody>
      </p:sp>
      <p:sp>
        <p:nvSpPr>
          <p:cNvPr id="293" name="Shape 293"/>
          <p:cNvSpPr>
            <a:spLocks noGrp="1"/>
          </p:cNvSpPr>
          <p:nvPr>
            <p:ph type="sldNum" sz="quarter" idx="2"/>
          </p:nvPr>
        </p:nvSpPr>
        <p:spPr>
          <a:xfrm>
            <a:off x="12268200" y="9194800"/>
            <a:ext cx="312014" cy="304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17</a:t>
            </a:fld>
            <a:endParaRPr/>
          </a:p>
        </p:txBody>
      </p:sp>
      <p:sp>
        <p:nvSpPr>
          <p:cNvPr id="294" name="Shape 294"/>
          <p:cNvSpPr/>
          <p:nvPr/>
        </p:nvSpPr>
        <p:spPr>
          <a:xfrm>
            <a:off x="165696" y="2070420"/>
            <a:ext cx="5616624" cy="4411464"/>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square" lIns="50800" tIns="50800" rIns="50800" bIns="50800" anchor="b">
            <a:spAutoFit/>
          </a:bodyPr>
          <a:lstStyle/>
          <a:p>
            <a:pPr defTabSz="584200">
              <a:defRPr sz="1400">
                <a:latin typeface="+mn-lt"/>
                <a:ea typeface="+mn-ea"/>
                <a:cs typeface="+mn-cs"/>
                <a:sym typeface="Helvetica Neue Light"/>
              </a:defRPr>
            </a:pPr>
            <a:r>
              <a:rPr sz="2000" dirty="0">
                <a:solidFill>
                  <a:srgbClr val="931A68"/>
                </a:solidFill>
                <a:latin typeface="Monaco"/>
                <a:ea typeface="Monaco"/>
                <a:cs typeface="Monaco"/>
                <a:sym typeface="Monaco"/>
              </a:rPr>
              <a:t>public</a:t>
            </a:r>
            <a:r>
              <a:rPr sz="2000" dirty="0">
                <a:latin typeface="Monaco"/>
                <a:ea typeface="Monaco"/>
                <a:cs typeface="Monaco"/>
                <a:sym typeface="Monaco"/>
              </a:rPr>
              <a:t> </a:t>
            </a:r>
            <a:r>
              <a:rPr sz="2000" dirty="0">
                <a:solidFill>
                  <a:srgbClr val="931A68"/>
                </a:solidFill>
                <a:latin typeface="Monaco"/>
                <a:ea typeface="Monaco"/>
                <a:cs typeface="Monaco"/>
                <a:sym typeface="Monaco"/>
              </a:rPr>
              <a:t>class</a:t>
            </a:r>
            <a:r>
              <a:rPr sz="2000" dirty="0">
                <a:latin typeface="Monaco"/>
                <a:ea typeface="Monaco"/>
                <a:cs typeface="Monaco"/>
                <a:sym typeface="Monaco"/>
              </a:rPr>
              <a:t> Contact</a:t>
            </a:r>
          </a:p>
          <a:p>
            <a:pPr defTabSz="584200">
              <a:defRPr sz="1400">
                <a:latin typeface="+mn-lt"/>
                <a:ea typeface="+mn-ea"/>
                <a:cs typeface="+mn-cs"/>
                <a:sym typeface="Helvetica Neue Light"/>
              </a:defRPr>
            </a:pPr>
            <a:r>
              <a:rPr sz="2000" dirty="0">
                <a:latin typeface="Monaco"/>
                <a:ea typeface="Monaco"/>
                <a:cs typeface="Monaco"/>
                <a:sym typeface="Monaco"/>
              </a:rPr>
              <a:t>{</a:t>
            </a:r>
          </a:p>
          <a:p>
            <a:pPr defTabSz="584200">
              <a:defRPr sz="1400">
                <a:latin typeface="+mn-lt"/>
                <a:ea typeface="+mn-ea"/>
                <a:cs typeface="+mn-cs"/>
                <a:sym typeface="Helvetica Neue Light"/>
              </a:defRPr>
            </a:pPr>
            <a:r>
              <a:rPr sz="2000" dirty="0">
                <a:latin typeface="Monaco"/>
                <a:ea typeface="Monaco"/>
                <a:cs typeface="Monaco"/>
                <a:sym typeface="Monaco"/>
              </a:rPr>
              <a:t>  </a:t>
            </a:r>
            <a:r>
              <a:rPr sz="2000" dirty="0">
                <a:solidFill>
                  <a:srgbClr val="931A68"/>
                </a:solidFill>
                <a:latin typeface="Monaco"/>
                <a:ea typeface="Monaco"/>
                <a:cs typeface="Monaco"/>
                <a:sym typeface="Monaco"/>
              </a:rPr>
              <a:t>private</a:t>
            </a:r>
            <a:r>
              <a:rPr sz="2000" dirty="0">
                <a:latin typeface="Monaco"/>
                <a:ea typeface="Monaco"/>
                <a:cs typeface="Monaco"/>
                <a:sym typeface="Monaco"/>
              </a:rPr>
              <a:t> String </a:t>
            </a:r>
            <a:r>
              <a:rPr sz="2000" dirty="0">
                <a:solidFill>
                  <a:srgbClr val="0326CC"/>
                </a:solidFill>
                <a:latin typeface="Monaco"/>
                <a:ea typeface="Monaco"/>
                <a:cs typeface="Monaco"/>
                <a:sym typeface="Monaco"/>
              </a:rPr>
              <a:t>name</a:t>
            </a:r>
            <a:r>
              <a:rPr sz="2000" dirty="0">
                <a:latin typeface="Monaco"/>
                <a:ea typeface="Monaco"/>
                <a:cs typeface="Monaco"/>
                <a:sym typeface="Monaco"/>
              </a:rPr>
              <a:t>;</a:t>
            </a:r>
          </a:p>
          <a:p>
            <a:pPr defTabSz="584200">
              <a:defRPr sz="1400">
                <a:latin typeface="+mn-lt"/>
                <a:ea typeface="+mn-ea"/>
                <a:cs typeface="+mn-cs"/>
                <a:sym typeface="Helvetica Neue Light"/>
              </a:defRPr>
            </a:pPr>
            <a:endParaRPr sz="2000" dirty="0">
              <a:latin typeface="Monaco"/>
              <a:ea typeface="Monaco"/>
              <a:cs typeface="Monaco"/>
              <a:sym typeface="Monaco"/>
            </a:endParaRPr>
          </a:p>
          <a:p>
            <a:pPr defTabSz="584200">
              <a:defRPr sz="1400">
                <a:latin typeface="+mn-lt"/>
                <a:ea typeface="+mn-ea"/>
                <a:cs typeface="+mn-cs"/>
                <a:sym typeface="Helvetica Neue Light"/>
              </a:defRPr>
            </a:pPr>
            <a:r>
              <a:rPr sz="2000" dirty="0">
                <a:latin typeface="Monaco"/>
                <a:ea typeface="Monaco"/>
                <a:cs typeface="Monaco"/>
                <a:sym typeface="Monaco"/>
              </a:rPr>
              <a:t>  </a:t>
            </a:r>
            <a:r>
              <a:rPr sz="2000" dirty="0">
                <a:solidFill>
                  <a:srgbClr val="931A68"/>
                </a:solidFill>
                <a:latin typeface="Monaco"/>
                <a:ea typeface="Monaco"/>
                <a:cs typeface="Monaco"/>
                <a:sym typeface="Monaco"/>
              </a:rPr>
              <a:t>public</a:t>
            </a:r>
            <a:r>
              <a:rPr sz="2000" dirty="0">
                <a:latin typeface="Monaco"/>
                <a:ea typeface="Monaco"/>
                <a:cs typeface="Monaco"/>
                <a:sym typeface="Monaco"/>
              </a:rPr>
              <a:t> Contact(String name)</a:t>
            </a:r>
          </a:p>
          <a:p>
            <a:pPr defTabSz="584200">
              <a:defRPr sz="1400">
                <a:latin typeface="+mn-lt"/>
                <a:ea typeface="+mn-ea"/>
                <a:cs typeface="+mn-cs"/>
                <a:sym typeface="Helvetica Neue Light"/>
              </a:defRPr>
            </a:pPr>
            <a:r>
              <a:rPr sz="2000" dirty="0">
                <a:latin typeface="Monaco"/>
                <a:ea typeface="Monaco"/>
                <a:cs typeface="Monaco"/>
                <a:sym typeface="Monaco"/>
              </a:rPr>
              <a:t>  {</a:t>
            </a:r>
          </a:p>
          <a:p>
            <a:pPr defTabSz="584200">
              <a:defRPr sz="1400">
                <a:latin typeface="+mn-lt"/>
                <a:ea typeface="+mn-ea"/>
                <a:cs typeface="+mn-cs"/>
                <a:sym typeface="Helvetica Neue Light"/>
              </a:defRPr>
            </a:pPr>
            <a:r>
              <a:rPr sz="2000" dirty="0">
                <a:latin typeface="Monaco"/>
                <a:ea typeface="Monaco"/>
                <a:cs typeface="Monaco"/>
                <a:sym typeface="Monaco"/>
              </a:rPr>
              <a:t>    </a:t>
            </a:r>
            <a:r>
              <a:rPr sz="2000" dirty="0">
                <a:solidFill>
                  <a:srgbClr val="931A68"/>
                </a:solidFill>
                <a:latin typeface="Monaco"/>
                <a:ea typeface="Monaco"/>
                <a:cs typeface="Monaco"/>
                <a:sym typeface="Monaco"/>
              </a:rPr>
              <a:t>this</a:t>
            </a:r>
            <a:r>
              <a:rPr sz="2000" dirty="0">
                <a:latin typeface="Monaco"/>
                <a:ea typeface="Monaco"/>
                <a:cs typeface="Monaco"/>
                <a:sym typeface="Monaco"/>
              </a:rPr>
              <a:t>.</a:t>
            </a:r>
            <a:r>
              <a:rPr sz="2000" dirty="0">
                <a:solidFill>
                  <a:srgbClr val="0326CC"/>
                </a:solidFill>
                <a:latin typeface="Monaco"/>
                <a:ea typeface="Monaco"/>
                <a:cs typeface="Monaco"/>
                <a:sym typeface="Monaco"/>
              </a:rPr>
              <a:t>name</a:t>
            </a:r>
            <a:r>
              <a:rPr sz="2000" dirty="0">
                <a:latin typeface="Monaco"/>
                <a:ea typeface="Monaco"/>
                <a:cs typeface="Monaco"/>
                <a:sym typeface="Monaco"/>
              </a:rPr>
              <a:t> = name;</a:t>
            </a:r>
          </a:p>
          <a:p>
            <a:pPr defTabSz="584200">
              <a:defRPr sz="1400">
                <a:latin typeface="+mn-lt"/>
                <a:ea typeface="+mn-ea"/>
                <a:cs typeface="+mn-cs"/>
                <a:sym typeface="Helvetica Neue Light"/>
              </a:defRPr>
            </a:pPr>
            <a:r>
              <a:rPr sz="2000" dirty="0">
                <a:latin typeface="Monaco"/>
                <a:ea typeface="Monaco"/>
                <a:cs typeface="Monaco"/>
                <a:sym typeface="Monaco"/>
              </a:rPr>
              <a:t>  }</a:t>
            </a:r>
          </a:p>
          <a:p>
            <a:pPr defTabSz="584200">
              <a:defRPr sz="1400">
                <a:latin typeface="+mn-lt"/>
                <a:ea typeface="+mn-ea"/>
                <a:cs typeface="+mn-cs"/>
                <a:sym typeface="Helvetica Neue Light"/>
              </a:defRPr>
            </a:pPr>
            <a:endParaRPr sz="2000" dirty="0">
              <a:latin typeface="Monaco"/>
              <a:ea typeface="Monaco"/>
              <a:cs typeface="Monaco"/>
              <a:sym typeface="Monaco"/>
            </a:endParaRPr>
          </a:p>
          <a:p>
            <a:pPr defTabSz="584200">
              <a:defRPr sz="1400">
                <a:latin typeface="+mn-lt"/>
                <a:ea typeface="+mn-ea"/>
                <a:cs typeface="+mn-cs"/>
                <a:sym typeface="Helvetica Neue Light"/>
              </a:defRPr>
            </a:pPr>
            <a:r>
              <a:rPr sz="2000" dirty="0">
                <a:latin typeface="Monaco"/>
                <a:ea typeface="Monaco"/>
                <a:cs typeface="Monaco"/>
                <a:sym typeface="Monaco"/>
              </a:rPr>
              <a:t>  </a:t>
            </a:r>
            <a:r>
              <a:rPr sz="2000" dirty="0">
                <a:solidFill>
                  <a:srgbClr val="931A68"/>
                </a:solidFill>
                <a:latin typeface="Monaco"/>
                <a:ea typeface="Monaco"/>
                <a:cs typeface="Monaco"/>
                <a:sym typeface="Monaco"/>
              </a:rPr>
              <a:t>public</a:t>
            </a:r>
            <a:r>
              <a:rPr sz="2000" dirty="0">
                <a:latin typeface="Monaco"/>
                <a:ea typeface="Monaco"/>
                <a:cs typeface="Monaco"/>
                <a:sym typeface="Monaco"/>
              </a:rPr>
              <a:t> String </a:t>
            </a:r>
            <a:r>
              <a:rPr sz="2000" dirty="0" err="1">
                <a:latin typeface="Monaco"/>
                <a:ea typeface="Monaco"/>
                <a:cs typeface="Monaco"/>
                <a:sym typeface="Monaco"/>
              </a:rPr>
              <a:t>toString</a:t>
            </a:r>
            <a:r>
              <a:rPr sz="2000" dirty="0">
                <a:latin typeface="Monaco"/>
                <a:ea typeface="Monaco"/>
                <a:cs typeface="Monaco"/>
                <a:sym typeface="Monaco"/>
              </a:rPr>
              <a:t>()</a:t>
            </a:r>
          </a:p>
          <a:p>
            <a:pPr defTabSz="584200">
              <a:defRPr sz="1400">
                <a:latin typeface="+mn-lt"/>
                <a:ea typeface="+mn-ea"/>
                <a:cs typeface="+mn-cs"/>
                <a:sym typeface="Helvetica Neue Light"/>
              </a:defRPr>
            </a:pPr>
            <a:r>
              <a:rPr sz="2000" dirty="0">
                <a:latin typeface="Monaco"/>
                <a:ea typeface="Monaco"/>
                <a:cs typeface="Monaco"/>
                <a:sym typeface="Monaco"/>
              </a:rPr>
              <a:t>  {</a:t>
            </a:r>
          </a:p>
          <a:p>
            <a:pPr defTabSz="584200">
              <a:defRPr sz="1400">
                <a:latin typeface="+mn-lt"/>
                <a:ea typeface="+mn-ea"/>
                <a:cs typeface="+mn-cs"/>
                <a:sym typeface="Helvetica Neue Light"/>
              </a:defRPr>
            </a:pPr>
            <a:r>
              <a:rPr sz="2000" dirty="0">
                <a:latin typeface="Monaco"/>
                <a:ea typeface="Monaco"/>
                <a:cs typeface="Monaco"/>
                <a:sym typeface="Monaco"/>
              </a:rPr>
              <a:t>    </a:t>
            </a:r>
            <a:r>
              <a:rPr sz="2000" dirty="0">
                <a:solidFill>
                  <a:srgbClr val="931A68"/>
                </a:solidFill>
                <a:latin typeface="Monaco"/>
                <a:ea typeface="Monaco"/>
                <a:cs typeface="Monaco"/>
                <a:sym typeface="Monaco"/>
              </a:rPr>
              <a:t>return</a:t>
            </a:r>
            <a:r>
              <a:rPr sz="2000" dirty="0">
                <a:latin typeface="Monaco"/>
                <a:ea typeface="Monaco"/>
                <a:cs typeface="Monaco"/>
                <a:sym typeface="Monaco"/>
              </a:rPr>
              <a:t> </a:t>
            </a:r>
            <a:r>
              <a:rPr sz="2000" dirty="0">
                <a:solidFill>
                  <a:srgbClr val="0326CC"/>
                </a:solidFill>
                <a:latin typeface="Monaco"/>
                <a:ea typeface="Monaco"/>
                <a:cs typeface="Monaco"/>
                <a:sym typeface="Monaco"/>
              </a:rPr>
              <a:t>name</a:t>
            </a:r>
            <a:r>
              <a:rPr sz="2000" dirty="0">
                <a:latin typeface="Monaco"/>
                <a:ea typeface="Monaco"/>
                <a:cs typeface="Monaco"/>
                <a:sym typeface="Monaco"/>
              </a:rPr>
              <a:t>;</a:t>
            </a:r>
          </a:p>
          <a:p>
            <a:pPr defTabSz="584200">
              <a:defRPr sz="1400">
                <a:latin typeface="+mn-lt"/>
                <a:ea typeface="+mn-ea"/>
                <a:cs typeface="+mn-cs"/>
                <a:sym typeface="Helvetica Neue Light"/>
              </a:defRPr>
            </a:pPr>
            <a:r>
              <a:rPr sz="2000" dirty="0">
                <a:latin typeface="Monaco"/>
                <a:ea typeface="Monaco"/>
                <a:cs typeface="Monaco"/>
                <a:sym typeface="Monaco"/>
              </a:rPr>
              <a:t>  }</a:t>
            </a:r>
          </a:p>
          <a:p>
            <a:pPr defTabSz="584200">
              <a:defRPr sz="1400">
                <a:latin typeface="+mn-lt"/>
                <a:ea typeface="+mn-ea"/>
                <a:cs typeface="+mn-cs"/>
                <a:sym typeface="Helvetica Neue Light"/>
              </a:defRPr>
            </a:pPr>
            <a:r>
              <a:rPr sz="2000" dirty="0">
                <a:latin typeface="Monaco"/>
                <a:ea typeface="Monaco"/>
                <a:cs typeface="Monaco"/>
                <a:sym typeface="Monaco"/>
              </a:rPr>
              <a:t>}</a:t>
            </a:r>
          </a:p>
        </p:txBody>
      </p:sp>
      <p:sp>
        <p:nvSpPr>
          <p:cNvPr id="295" name="Shape 295"/>
          <p:cNvSpPr/>
          <p:nvPr/>
        </p:nvSpPr>
        <p:spPr>
          <a:xfrm>
            <a:off x="5933798" y="2097127"/>
            <a:ext cx="6646416" cy="4411464"/>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square" lIns="50800" tIns="50800" rIns="50800" bIns="50800" anchor="b">
            <a:spAutoFit/>
          </a:bodyPr>
          <a:lstStyle/>
          <a:p>
            <a:pPr defTabSz="584200">
              <a:defRPr sz="1400">
                <a:latin typeface="+mn-lt"/>
                <a:ea typeface="+mn-ea"/>
                <a:cs typeface="+mn-cs"/>
                <a:sym typeface="Helvetica Neue Light"/>
              </a:defRPr>
            </a:pPr>
            <a:r>
              <a:rPr sz="2000" dirty="0">
                <a:solidFill>
                  <a:srgbClr val="931A68"/>
                </a:solidFill>
                <a:latin typeface="Monaco"/>
                <a:ea typeface="Monaco"/>
                <a:cs typeface="Monaco"/>
                <a:sym typeface="Monaco"/>
              </a:rPr>
              <a:t>public</a:t>
            </a:r>
            <a:r>
              <a:rPr sz="2000" dirty="0">
                <a:latin typeface="Monaco"/>
                <a:ea typeface="Monaco"/>
                <a:cs typeface="Monaco"/>
                <a:sym typeface="Monaco"/>
              </a:rPr>
              <a:t> </a:t>
            </a:r>
            <a:r>
              <a:rPr sz="2000" dirty="0">
                <a:solidFill>
                  <a:srgbClr val="931A68"/>
                </a:solidFill>
                <a:latin typeface="Monaco"/>
                <a:ea typeface="Monaco"/>
                <a:cs typeface="Monaco"/>
                <a:sym typeface="Monaco"/>
              </a:rPr>
              <a:t>class</a:t>
            </a:r>
            <a:r>
              <a:rPr sz="2000" dirty="0">
                <a:latin typeface="Monaco"/>
                <a:ea typeface="Monaco"/>
                <a:cs typeface="Monaco"/>
                <a:sym typeface="Monaco"/>
              </a:rPr>
              <a:t> Main</a:t>
            </a:r>
          </a:p>
          <a:p>
            <a:pPr defTabSz="584200">
              <a:defRPr sz="1400">
                <a:latin typeface="+mn-lt"/>
                <a:ea typeface="+mn-ea"/>
                <a:cs typeface="+mn-cs"/>
                <a:sym typeface="Helvetica Neue Light"/>
              </a:defRPr>
            </a:pPr>
            <a:r>
              <a:rPr sz="2000" dirty="0">
                <a:latin typeface="Monaco"/>
                <a:ea typeface="Monaco"/>
                <a:cs typeface="Monaco"/>
                <a:sym typeface="Monaco"/>
              </a:rPr>
              <a:t>{</a:t>
            </a:r>
          </a:p>
          <a:p>
            <a:pPr defTabSz="584200">
              <a:defRPr sz="1400">
                <a:latin typeface="+mn-lt"/>
                <a:ea typeface="+mn-ea"/>
                <a:cs typeface="+mn-cs"/>
                <a:sym typeface="Helvetica Neue Light"/>
              </a:defRPr>
            </a:pPr>
            <a:r>
              <a:rPr sz="2000" dirty="0">
                <a:latin typeface="Monaco"/>
                <a:ea typeface="Monaco"/>
                <a:cs typeface="Monaco"/>
                <a:sym typeface="Monaco"/>
              </a:rPr>
              <a:t>  </a:t>
            </a:r>
            <a:r>
              <a:rPr sz="2000" dirty="0">
                <a:solidFill>
                  <a:srgbClr val="931A68"/>
                </a:solidFill>
                <a:latin typeface="Monaco"/>
                <a:ea typeface="Monaco"/>
                <a:cs typeface="Monaco"/>
                <a:sym typeface="Monaco"/>
              </a:rPr>
              <a:t>public</a:t>
            </a:r>
            <a:r>
              <a:rPr sz="2000" dirty="0">
                <a:latin typeface="Monaco"/>
                <a:ea typeface="Monaco"/>
                <a:cs typeface="Monaco"/>
                <a:sym typeface="Monaco"/>
              </a:rPr>
              <a:t> </a:t>
            </a:r>
            <a:r>
              <a:rPr sz="2000" dirty="0">
                <a:solidFill>
                  <a:srgbClr val="931A68"/>
                </a:solidFill>
                <a:latin typeface="Monaco"/>
                <a:ea typeface="Monaco"/>
                <a:cs typeface="Monaco"/>
                <a:sym typeface="Monaco"/>
              </a:rPr>
              <a:t>static</a:t>
            </a:r>
            <a:r>
              <a:rPr sz="2000" dirty="0">
                <a:latin typeface="Monaco"/>
                <a:ea typeface="Monaco"/>
                <a:cs typeface="Monaco"/>
                <a:sym typeface="Monaco"/>
              </a:rPr>
              <a:t> </a:t>
            </a:r>
            <a:r>
              <a:rPr sz="2000" dirty="0">
                <a:solidFill>
                  <a:srgbClr val="931A68"/>
                </a:solidFill>
                <a:latin typeface="Monaco"/>
                <a:ea typeface="Monaco"/>
                <a:cs typeface="Monaco"/>
                <a:sym typeface="Monaco"/>
              </a:rPr>
              <a:t>void</a:t>
            </a:r>
            <a:r>
              <a:rPr sz="2000" dirty="0">
                <a:latin typeface="Monaco"/>
                <a:ea typeface="Monaco"/>
                <a:cs typeface="Monaco"/>
                <a:sym typeface="Monaco"/>
              </a:rPr>
              <a:t> main(String[] </a:t>
            </a:r>
            <a:r>
              <a:rPr sz="2000" dirty="0" err="1">
                <a:latin typeface="Monaco"/>
                <a:ea typeface="Monaco"/>
                <a:cs typeface="Monaco"/>
                <a:sym typeface="Monaco"/>
              </a:rPr>
              <a:t>args</a:t>
            </a:r>
            <a:r>
              <a:rPr sz="2000" dirty="0">
                <a:latin typeface="Monaco"/>
                <a:ea typeface="Monaco"/>
                <a:cs typeface="Monaco"/>
                <a:sym typeface="Monaco"/>
              </a:rPr>
              <a:t>)</a:t>
            </a:r>
          </a:p>
          <a:p>
            <a:pPr defTabSz="584200">
              <a:defRPr sz="1400">
                <a:latin typeface="+mn-lt"/>
                <a:ea typeface="+mn-ea"/>
                <a:cs typeface="+mn-cs"/>
                <a:sym typeface="Helvetica Neue Light"/>
              </a:defRPr>
            </a:pPr>
            <a:r>
              <a:rPr sz="2000" dirty="0">
                <a:latin typeface="Monaco"/>
                <a:ea typeface="Monaco"/>
                <a:cs typeface="Monaco"/>
                <a:sym typeface="Monaco"/>
              </a:rPr>
              <a:t>  {</a:t>
            </a:r>
          </a:p>
          <a:p>
            <a:pPr defTabSz="584200">
              <a:defRPr sz="1400">
                <a:latin typeface="+mn-lt"/>
                <a:ea typeface="+mn-ea"/>
                <a:cs typeface="+mn-cs"/>
                <a:sym typeface="Helvetica Neue Light"/>
              </a:defRPr>
            </a:pPr>
            <a:r>
              <a:rPr sz="2000" dirty="0">
                <a:latin typeface="Monaco"/>
                <a:ea typeface="Monaco"/>
                <a:cs typeface="Monaco"/>
                <a:sym typeface="Monaco"/>
              </a:rPr>
              <a:t>    List&lt;Contact&gt; contacts </a:t>
            </a:r>
            <a:endParaRPr lang="en-IE" sz="2000" dirty="0" smtClean="0">
              <a:latin typeface="Monaco"/>
              <a:ea typeface="Monaco"/>
              <a:cs typeface="Monaco"/>
              <a:sym typeface="Monaco"/>
            </a:endParaRPr>
          </a:p>
          <a:p>
            <a:pPr defTabSz="584200">
              <a:defRPr sz="1400">
                <a:latin typeface="+mn-lt"/>
                <a:ea typeface="+mn-ea"/>
                <a:cs typeface="+mn-cs"/>
                <a:sym typeface="Helvetica Neue Light"/>
              </a:defRPr>
            </a:pPr>
            <a:r>
              <a:rPr lang="en-IE" sz="2000" dirty="0">
                <a:latin typeface="Monaco"/>
                <a:ea typeface="Monaco"/>
                <a:cs typeface="Monaco"/>
                <a:sym typeface="Monaco"/>
              </a:rPr>
              <a:t> </a:t>
            </a:r>
            <a:r>
              <a:rPr lang="en-IE" sz="2000" dirty="0" smtClean="0">
                <a:latin typeface="Monaco"/>
                <a:ea typeface="Monaco"/>
                <a:cs typeface="Monaco"/>
                <a:sym typeface="Monaco"/>
              </a:rPr>
              <a:t>            </a:t>
            </a:r>
            <a:r>
              <a:rPr sz="2000" dirty="0" smtClean="0">
                <a:latin typeface="Monaco"/>
                <a:ea typeface="Monaco"/>
                <a:cs typeface="Monaco"/>
                <a:sym typeface="Monaco"/>
              </a:rPr>
              <a:t>= </a:t>
            </a:r>
            <a:r>
              <a:rPr sz="2000" dirty="0" smtClean="0">
                <a:solidFill>
                  <a:srgbClr val="931A68"/>
                </a:solidFill>
                <a:latin typeface="Monaco"/>
                <a:ea typeface="Monaco"/>
                <a:cs typeface="Monaco"/>
                <a:sym typeface="Monaco"/>
              </a:rPr>
              <a:t>new</a:t>
            </a:r>
            <a:r>
              <a:rPr sz="2000" dirty="0" smtClean="0">
                <a:latin typeface="Monaco"/>
                <a:ea typeface="Monaco"/>
                <a:cs typeface="Monaco"/>
                <a:sym typeface="Monaco"/>
              </a:rPr>
              <a:t> </a:t>
            </a:r>
            <a:r>
              <a:rPr sz="2000" dirty="0">
                <a:latin typeface="Monaco"/>
                <a:ea typeface="Monaco"/>
                <a:cs typeface="Monaco"/>
                <a:sym typeface="Monaco"/>
              </a:rPr>
              <a:t>ArrayList&lt;Contact&gt;();</a:t>
            </a:r>
          </a:p>
          <a:p>
            <a:pPr defTabSz="584200">
              <a:defRPr sz="1400">
                <a:latin typeface="+mn-lt"/>
                <a:ea typeface="+mn-ea"/>
                <a:cs typeface="+mn-cs"/>
                <a:sym typeface="Helvetica Neue Light"/>
              </a:defRPr>
            </a:pPr>
            <a:endParaRPr sz="2000" dirty="0">
              <a:latin typeface="Monaco"/>
              <a:ea typeface="Monaco"/>
              <a:cs typeface="Monaco"/>
              <a:sym typeface="Monaco"/>
            </a:endParaRPr>
          </a:p>
          <a:p>
            <a:pPr defTabSz="584200">
              <a:defRPr sz="1400">
                <a:latin typeface="+mn-lt"/>
                <a:ea typeface="+mn-ea"/>
                <a:cs typeface="+mn-cs"/>
                <a:sym typeface="Helvetica Neue Light"/>
              </a:defRPr>
            </a:pPr>
            <a:r>
              <a:rPr sz="2000" dirty="0">
                <a:latin typeface="Monaco"/>
                <a:ea typeface="Monaco"/>
                <a:cs typeface="Monaco"/>
                <a:sym typeface="Monaco"/>
              </a:rPr>
              <a:t>    </a:t>
            </a:r>
            <a:r>
              <a:rPr sz="2000" dirty="0" err="1">
                <a:latin typeface="Monaco"/>
                <a:ea typeface="Monaco"/>
                <a:cs typeface="Monaco"/>
                <a:sym typeface="Monaco"/>
              </a:rPr>
              <a:t>contacts.add</a:t>
            </a:r>
            <a:r>
              <a:rPr sz="2000" dirty="0">
                <a:latin typeface="Monaco"/>
                <a:ea typeface="Monaco"/>
                <a:cs typeface="Monaco"/>
                <a:sym typeface="Monaco"/>
              </a:rPr>
              <a:t>(</a:t>
            </a:r>
            <a:r>
              <a:rPr sz="2000" dirty="0">
                <a:solidFill>
                  <a:srgbClr val="931A68"/>
                </a:solidFill>
                <a:latin typeface="Monaco"/>
                <a:ea typeface="Monaco"/>
                <a:cs typeface="Monaco"/>
                <a:sym typeface="Monaco"/>
              </a:rPr>
              <a:t>new</a:t>
            </a:r>
            <a:r>
              <a:rPr sz="2000" dirty="0">
                <a:latin typeface="Monaco"/>
                <a:ea typeface="Monaco"/>
                <a:cs typeface="Monaco"/>
                <a:sym typeface="Monaco"/>
              </a:rPr>
              <a:t> Contact(</a:t>
            </a:r>
            <a:r>
              <a:rPr sz="2000" dirty="0">
                <a:solidFill>
                  <a:srgbClr val="3933FF"/>
                </a:solidFill>
                <a:latin typeface="Monaco"/>
                <a:ea typeface="Monaco"/>
                <a:cs typeface="Monaco"/>
                <a:sym typeface="Monaco"/>
              </a:rPr>
              <a:t>"Mike"</a:t>
            </a:r>
            <a:r>
              <a:rPr sz="2000" dirty="0">
                <a:latin typeface="Monaco"/>
                <a:ea typeface="Monaco"/>
                <a:cs typeface="Monaco"/>
                <a:sym typeface="Monaco"/>
              </a:rPr>
              <a:t>));</a:t>
            </a:r>
          </a:p>
          <a:p>
            <a:pPr defTabSz="584200">
              <a:defRPr sz="1400">
                <a:latin typeface="+mn-lt"/>
                <a:ea typeface="+mn-ea"/>
                <a:cs typeface="+mn-cs"/>
                <a:sym typeface="Helvetica Neue Light"/>
              </a:defRPr>
            </a:pPr>
            <a:r>
              <a:rPr sz="2000" dirty="0">
                <a:latin typeface="Monaco"/>
                <a:ea typeface="Monaco"/>
                <a:cs typeface="Monaco"/>
                <a:sym typeface="Monaco"/>
              </a:rPr>
              <a:t>    </a:t>
            </a:r>
            <a:r>
              <a:rPr sz="2000" dirty="0" err="1">
                <a:latin typeface="Monaco"/>
                <a:ea typeface="Monaco"/>
                <a:cs typeface="Monaco"/>
                <a:sym typeface="Monaco"/>
              </a:rPr>
              <a:t>contacts.add</a:t>
            </a:r>
            <a:r>
              <a:rPr sz="2000" dirty="0">
                <a:latin typeface="Monaco"/>
                <a:ea typeface="Monaco"/>
                <a:cs typeface="Monaco"/>
                <a:sym typeface="Monaco"/>
              </a:rPr>
              <a:t>(</a:t>
            </a:r>
            <a:r>
              <a:rPr sz="2000" dirty="0">
                <a:solidFill>
                  <a:srgbClr val="931A68"/>
                </a:solidFill>
                <a:latin typeface="Monaco"/>
                <a:ea typeface="Monaco"/>
                <a:cs typeface="Monaco"/>
                <a:sym typeface="Monaco"/>
              </a:rPr>
              <a:t>new</a:t>
            </a:r>
            <a:r>
              <a:rPr sz="2000" dirty="0">
                <a:latin typeface="Monaco"/>
                <a:ea typeface="Monaco"/>
                <a:cs typeface="Monaco"/>
                <a:sym typeface="Monaco"/>
              </a:rPr>
              <a:t> Contact(</a:t>
            </a:r>
            <a:r>
              <a:rPr sz="2000" dirty="0">
                <a:solidFill>
                  <a:srgbClr val="3933FF"/>
                </a:solidFill>
                <a:latin typeface="Monaco"/>
                <a:ea typeface="Monaco"/>
                <a:cs typeface="Monaco"/>
                <a:sym typeface="Monaco"/>
              </a:rPr>
              <a:t>"Mary"</a:t>
            </a:r>
            <a:r>
              <a:rPr sz="2000" dirty="0">
                <a:latin typeface="Monaco"/>
                <a:ea typeface="Monaco"/>
                <a:cs typeface="Monaco"/>
                <a:sym typeface="Monaco"/>
              </a:rPr>
              <a:t>));</a:t>
            </a:r>
          </a:p>
          <a:p>
            <a:pPr defTabSz="584200">
              <a:defRPr sz="1400">
                <a:latin typeface="+mn-lt"/>
                <a:ea typeface="+mn-ea"/>
                <a:cs typeface="+mn-cs"/>
                <a:sym typeface="Helvetica Neue Light"/>
              </a:defRPr>
            </a:pPr>
            <a:r>
              <a:rPr sz="2000" dirty="0">
                <a:latin typeface="Monaco"/>
                <a:ea typeface="Monaco"/>
                <a:cs typeface="Monaco"/>
                <a:sym typeface="Monaco"/>
              </a:rPr>
              <a:t>    </a:t>
            </a:r>
            <a:r>
              <a:rPr sz="2000" dirty="0" err="1">
                <a:latin typeface="Monaco"/>
                <a:ea typeface="Monaco"/>
                <a:cs typeface="Monaco"/>
                <a:sym typeface="Monaco"/>
              </a:rPr>
              <a:t>contacts.add</a:t>
            </a:r>
            <a:r>
              <a:rPr sz="2000" dirty="0">
                <a:latin typeface="Monaco"/>
                <a:ea typeface="Monaco"/>
                <a:cs typeface="Monaco"/>
                <a:sym typeface="Monaco"/>
              </a:rPr>
              <a:t>(</a:t>
            </a:r>
            <a:r>
              <a:rPr sz="2000" dirty="0">
                <a:solidFill>
                  <a:srgbClr val="931A68"/>
                </a:solidFill>
                <a:latin typeface="Monaco"/>
                <a:ea typeface="Monaco"/>
                <a:cs typeface="Monaco"/>
                <a:sym typeface="Monaco"/>
              </a:rPr>
              <a:t>new</a:t>
            </a:r>
            <a:r>
              <a:rPr sz="2000" dirty="0">
                <a:latin typeface="Monaco"/>
                <a:ea typeface="Monaco"/>
                <a:cs typeface="Monaco"/>
                <a:sym typeface="Monaco"/>
              </a:rPr>
              <a:t> Contact(</a:t>
            </a:r>
            <a:r>
              <a:rPr sz="2000" dirty="0">
                <a:solidFill>
                  <a:srgbClr val="3933FF"/>
                </a:solidFill>
                <a:latin typeface="Monaco"/>
                <a:ea typeface="Monaco"/>
                <a:cs typeface="Monaco"/>
                <a:sym typeface="Monaco"/>
              </a:rPr>
              <a:t>"Jim"</a:t>
            </a:r>
            <a:r>
              <a:rPr sz="2000" dirty="0">
                <a:latin typeface="Monaco"/>
                <a:ea typeface="Monaco"/>
                <a:cs typeface="Monaco"/>
                <a:sym typeface="Monaco"/>
              </a:rPr>
              <a:t>));</a:t>
            </a:r>
          </a:p>
          <a:p>
            <a:pPr defTabSz="584200">
              <a:defRPr sz="1400">
                <a:latin typeface="+mn-lt"/>
                <a:ea typeface="+mn-ea"/>
                <a:cs typeface="+mn-cs"/>
                <a:sym typeface="Helvetica Neue Light"/>
              </a:defRPr>
            </a:pPr>
            <a:endParaRPr sz="2000" dirty="0">
              <a:latin typeface="Monaco"/>
              <a:ea typeface="Monaco"/>
              <a:cs typeface="Monaco"/>
              <a:sym typeface="Monaco"/>
            </a:endParaRPr>
          </a:p>
          <a:p>
            <a:pPr defTabSz="584200">
              <a:defRPr sz="1400">
                <a:latin typeface="+mn-lt"/>
                <a:ea typeface="+mn-ea"/>
                <a:cs typeface="+mn-cs"/>
                <a:sym typeface="Helvetica Neue Light"/>
              </a:defRPr>
            </a:pPr>
            <a:r>
              <a:rPr sz="2000" dirty="0">
                <a:latin typeface="Monaco"/>
                <a:ea typeface="Monaco"/>
                <a:cs typeface="Monaco"/>
                <a:sym typeface="Monaco"/>
              </a:rPr>
              <a:t>    </a:t>
            </a:r>
            <a:r>
              <a:rPr sz="2000" dirty="0" err="1">
                <a:latin typeface="Monaco"/>
                <a:ea typeface="Monaco"/>
                <a:cs typeface="Monaco"/>
                <a:sym typeface="Monaco"/>
              </a:rPr>
              <a:t>System.</a:t>
            </a:r>
            <a:r>
              <a:rPr sz="2000" dirty="0" err="1">
                <a:solidFill>
                  <a:srgbClr val="0326CC"/>
                </a:solidFill>
                <a:latin typeface="Monaco"/>
                <a:ea typeface="Monaco"/>
                <a:cs typeface="Monaco"/>
                <a:sym typeface="Monaco"/>
              </a:rPr>
              <a:t>out</a:t>
            </a:r>
            <a:r>
              <a:rPr sz="2000" dirty="0" err="1">
                <a:latin typeface="Monaco"/>
                <a:ea typeface="Monaco"/>
                <a:cs typeface="Monaco"/>
                <a:sym typeface="Monaco"/>
              </a:rPr>
              <a:t>.println</a:t>
            </a:r>
            <a:r>
              <a:rPr sz="2000" dirty="0">
                <a:latin typeface="Monaco"/>
                <a:ea typeface="Monaco"/>
                <a:cs typeface="Monaco"/>
                <a:sym typeface="Monaco"/>
              </a:rPr>
              <a:t>(contacts);</a:t>
            </a:r>
          </a:p>
          <a:p>
            <a:pPr defTabSz="584200">
              <a:defRPr sz="1400">
                <a:latin typeface="+mn-lt"/>
                <a:ea typeface="+mn-ea"/>
                <a:cs typeface="+mn-cs"/>
                <a:sym typeface="Helvetica Neue Light"/>
              </a:defRPr>
            </a:pPr>
            <a:r>
              <a:rPr sz="2000" dirty="0">
                <a:latin typeface="Monaco"/>
                <a:ea typeface="Monaco"/>
                <a:cs typeface="Monaco"/>
                <a:sym typeface="Monaco"/>
              </a:rPr>
              <a:t>  }</a:t>
            </a:r>
          </a:p>
          <a:p>
            <a:pPr defTabSz="584200">
              <a:defRPr sz="1400">
                <a:latin typeface="+mn-lt"/>
                <a:ea typeface="+mn-ea"/>
                <a:cs typeface="+mn-cs"/>
                <a:sym typeface="Helvetica Neue Light"/>
              </a:defRPr>
            </a:pPr>
            <a:r>
              <a:rPr sz="2000" dirty="0">
                <a:latin typeface="Monaco"/>
                <a:ea typeface="Monaco"/>
                <a:cs typeface="Monaco"/>
                <a:sym typeface="Monaco"/>
              </a:rPr>
              <a:t>}</a:t>
            </a:r>
          </a:p>
        </p:txBody>
      </p:sp>
      <p:pic>
        <p:nvPicPr>
          <p:cNvPr id="296" name="droppedImage.png"/>
          <p:cNvPicPr>
            <a:picLocks noChangeAspect="1"/>
          </p:cNvPicPr>
          <p:nvPr/>
        </p:nvPicPr>
        <p:blipFill rotWithShape="1">
          <a:blip r:embed="rId2">
            <a:extLst/>
          </a:blip>
          <a:srcRect b="35427"/>
          <a:stretch/>
        </p:blipFill>
        <p:spPr>
          <a:xfrm>
            <a:off x="4918224" y="6825105"/>
            <a:ext cx="5949069" cy="2736304"/>
          </a:xfrm>
          <a:prstGeom prst="rect">
            <a:avLst/>
          </a:prstGeom>
          <a:ln w="12700">
            <a:solidFill>
              <a:schemeClr val="accent1"/>
            </a:solidFill>
            <a:miter lim="400000"/>
          </a:ln>
        </p:spPr>
      </p:pic>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a:spLocks noGrp="1"/>
          </p:cNvSpPr>
          <p:nvPr>
            <p:ph type="title"/>
          </p:nvPr>
        </p:nvSpPr>
        <p:spPr>
          <a:prstGeom prst="rect">
            <a:avLst/>
          </a:prstGeom>
        </p:spPr>
        <p:txBody>
          <a:bodyPr/>
          <a:lstStyle/>
          <a:p>
            <a:r>
              <a:t>Design Patterns</a:t>
            </a:r>
          </a:p>
        </p:txBody>
      </p:sp>
      <p:sp>
        <p:nvSpPr>
          <p:cNvPr id="299" name="Shape 299"/>
          <p:cNvSpPr>
            <a:spLocks noGrp="1"/>
          </p:cNvSpPr>
          <p:nvPr>
            <p:ph type="body" idx="1"/>
          </p:nvPr>
        </p:nvSpPr>
        <p:spPr>
          <a:xfrm>
            <a:off x="698500" y="2140496"/>
            <a:ext cx="9029700" cy="6985000"/>
          </a:xfrm>
          <a:prstGeom prst="rect">
            <a:avLst/>
          </a:prstGeom>
        </p:spPr>
        <p:txBody>
          <a:bodyPr/>
          <a:lstStyle/>
          <a:p>
            <a:pPr>
              <a:spcBef>
                <a:spcPts val="3200"/>
              </a:spcBef>
            </a:pPr>
            <a:r>
              <a:rPr dirty="0"/>
              <a:t>A design pattern is a </a:t>
            </a:r>
            <a:r>
              <a:rPr b="1" dirty="0"/>
              <a:t>proven</a:t>
            </a:r>
            <a:r>
              <a:rPr dirty="0"/>
              <a:t> solution for a general design problem. </a:t>
            </a:r>
          </a:p>
          <a:p>
            <a:pPr>
              <a:spcBef>
                <a:spcPts val="3200"/>
              </a:spcBef>
            </a:pPr>
            <a:r>
              <a:rPr dirty="0"/>
              <a:t>It consists of communicating ‘objects’ that are </a:t>
            </a:r>
            <a:r>
              <a:rPr lang="en-IE" dirty="0" smtClean="0"/>
              <a:t>customised </a:t>
            </a:r>
            <a:r>
              <a:rPr dirty="0" smtClean="0"/>
              <a:t>to </a:t>
            </a:r>
            <a:r>
              <a:rPr dirty="0"/>
              <a:t>solve the problem in a particular context.</a:t>
            </a:r>
          </a:p>
          <a:p>
            <a:pPr>
              <a:spcBef>
                <a:spcPts val="3200"/>
              </a:spcBef>
            </a:pPr>
            <a:r>
              <a:rPr dirty="0" smtClean="0"/>
              <a:t>Patterns </a:t>
            </a:r>
            <a:r>
              <a:rPr dirty="0"/>
              <a:t>have their origin in object-oriented </a:t>
            </a:r>
            <a:r>
              <a:rPr dirty="0" smtClean="0"/>
              <a:t>programming</a:t>
            </a:r>
            <a:r>
              <a:rPr lang="en-IE" dirty="0" smtClean="0"/>
              <a:t>; they are pre-packaged </a:t>
            </a:r>
            <a:r>
              <a:rPr lang="en-IE" dirty="0"/>
              <a:t>Object-oriented design knowledge that allows you to create more flexible and </a:t>
            </a:r>
            <a:r>
              <a:rPr lang="en-IE" dirty="0" smtClean="0"/>
              <a:t>maintainable </a:t>
            </a:r>
            <a:r>
              <a:rPr lang="en-IE" dirty="0"/>
              <a:t>code.  </a:t>
            </a:r>
          </a:p>
          <a:p>
            <a:pPr>
              <a:spcBef>
                <a:spcPts val="3200"/>
              </a:spcBef>
            </a:pPr>
            <a:r>
              <a:rPr dirty="0" smtClean="0"/>
              <a:t>There </a:t>
            </a:r>
            <a:r>
              <a:rPr dirty="0"/>
              <a:t>isn't any fundamental relationship between patterns and objects; it just happens they began there.</a:t>
            </a:r>
          </a:p>
          <a:p>
            <a:pPr>
              <a:spcBef>
                <a:spcPts val="3200"/>
              </a:spcBef>
            </a:pPr>
            <a:r>
              <a:rPr dirty="0"/>
              <a:t>Patterns may have arisen because objects seem so elemental, but the problems we were trying to solve with them were so complex. </a:t>
            </a:r>
          </a:p>
        </p:txBody>
      </p:sp>
      <p:sp>
        <p:nvSpPr>
          <p:cNvPr id="300" name="Shape 300"/>
          <p:cNvSpPr>
            <a:spLocks noGrp="1"/>
          </p:cNvSpPr>
          <p:nvPr>
            <p:ph type="sldNum" sz="quarter" idx="2"/>
          </p:nvPr>
        </p:nvSpPr>
        <p:spPr>
          <a:xfrm>
            <a:off x="12268200" y="9194800"/>
            <a:ext cx="312014" cy="304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18</a:t>
            </a:fld>
            <a:endParaRPr/>
          </a:p>
        </p:txBody>
      </p:sp>
      <p:pic>
        <p:nvPicPr>
          <p:cNvPr id="301" name="image.pdf"/>
          <p:cNvPicPr>
            <a:picLocks noChangeAspect="1"/>
          </p:cNvPicPr>
          <p:nvPr/>
        </p:nvPicPr>
        <p:blipFill>
          <a:blip r:embed="rId3">
            <a:extLst/>
          </a:blip>
          <a:stretch>
            <a:fillRect/>
          </a:stretch>
        </p:blipFill>
        <p:spPr>
          <a:xfrm>
            <a:off x="10026650" y="2335212"/>
            <a:ext cx="2343327" cy="6553201"/>
          </a:xfrm>
          <a:prstGeom prst="rect">
            <a:avLst/>
          </a:prstGeom>
          <a:ln w="12700">
            <a:miter lim="400000"/>
          </a:ln>
        </p:spPr>
      </p:pic>
    </p:spTree>
    <p:extLst>
      <p:ext uri="{BB962C8B-B14F-4D97-AF65-F5344CB8AC3E}">
        <p14:creationId xmlns:p14="http://schemas.microsoft.com/office/powerpoint/2010/main" val="1150711699"/>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E" dirty="0" smtClean="0"/>
              <a:t>Why the need for Design Patterns?</a:t>
            </a:r>
            <a:endParaRPr lang="en-IE" dirty="0"/>
          </a:p>
        </p:txBody>
      </p:sp>
      <p:sp>
        <p:nvSpPr>
          <p:cNvPr id="6" name="Text Placeholder 5"/>
          <p:cNvSpPr>
            <a:spLocks noGrp="1"/>
          </p:cNvSpPr>
          <p:nvPr>
            <p:ph type="body" idx="1"/>
          </p:nvPr>
        </p:nvSpPr>
        <p:spPr/>
        <p:txBody>
          <a:bodyPr/>
          <a:lstStyle/>
          <a:p>
            <a:pPr lvl="1"/>
            <a:r>
              <a:rPr lang="en-IE" sz="3200" dirty="0" smtClean="0"/>
              <a:t>Change </a:t>
            </a:r>
            <a:r>
              <a:rPr lang="en-IE" sz="3200" dirty="0"/>
              <a:t>is a constant in software design e.g. bugs, new features, changes to design, new regulations, etc.  All software changes, so your designs should be ready for it.</a:t>
            </a:r>
          </a:p>
          <a:p>
            <a:pPr lvl="1"/>
            <a:r>
              <a:rPr lang="en-IE" sz="3200" dirty="0" smtClean="0"/>
              <a:t>They </a:t>
            </a:r>
            <a:r>
              <a:rPr lang="en-IE" sz="3200" dirty="0"/>
              <a:t>allow you to typically anticipate common ways that systems grow and change over time.</a:t>
            </a:r>
          </a:p>
          <a:p>
            <a:pPr lvl="1"/>
            <a:r>
              <a:rPr lang="en-US" sz="3200" dirty="0"/>
              <a:t>The primary goal of any design pattern is to help you structure your code so it is flexible and resilient.</a:t>
            </a:r>
            <a:endParaRPr lang="en-IE" sz="3200" dirty="0"/>
          </a:p>
          <a:p>
            <a:pPr lvl="1"/>
            <a:r>
              <a:rPr lang="en-IE" sz="3200" dirty="0" smtClean="0"/>
              <a:t>All </a:t>
            </a:r>
            <a:r>
              <a:rPr lang="en-IE" sz="3200" dirty="0"/>
              <a:t>patterns let some part of the code vary independently of the other </a:t>
            </a:r>
            <a:r>
              <a:rPr lang="en-IE" sz="3200" dirty="0" smtClean="0"/>
              <a:t>parts.</a:t>
            </a:r>
            <a:endParaRPr lang="en-IE" sz="3200" dirty="0"/>
          </a:p>
          <a:p>
            <a:pPr lvl="1"/>
            <a:endParaRPr lang="en-IE" sz="3200" dirty="0"/>
          </a:p>
        </p:txBody>
      </p:sp>
    </p:spTree>
    <p:extLst>
      <p:ext uri="{BB962C8B-B14F-4D97-AF65-F5344CB8AC3E}">
        <p14:creationId xmlns:p14="http://schemas.microsoft.com/office/powerpoint/2010/main" val="2159826345"/>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Shape 245"/>
          <p:cNvSpPr>
            <a:spLocks noGrp="1"/>
          </p:cNvSpPr>
          <p:nvPr>
            <p:ph type="title"/>
          </p:nvPr>
        </p:nvSpPr>
        <p:spPr>
          <a:prstGeom prst="rect">
            <a:avLst/>
          </a:prstGeom>
        </p:spPr>
        <p:txBody>
          <a:bodyPr/>
          <a:lstStyle/>
          <a:p>
            <a:r>
              <a:rPr dirty="0"/>
              <a:t>Literate </a:t>
            </a:r>
            <a:r>
              <a:rPr dirty="0" smtClean="0"/>
              <a:t>Programmer</a:t>
            </a:r>
            <a:r>
              <a:rPr lang="mr-IN" dirty="0" smtClean="0"/>
              <a:t>…</a:t>
            </a:r>
            <a:endParaRPr dirty="0"/>
          </a:p>
        </p:txBody>
      </p:sp>
      <p:sp>
        <p:nvSpPr>
          <p:cNvPr id="246" name="Shape 246"/>
          <p:cNvSpPr>
            <a:spLocks noGrp="1"/>
          </p:cNvSpPr>
          <p:nvPr>
            <p:ph type="body" idx="1"/>
          </p:nvPr>
        </p:nvSpPr>
        <p:spPr>
          <a:xfrm>
            <a:off x="571157" y="2611873"/>
            <a:ext cx="7947124" cy="5721052"/>
          </a:xfrm>
          <a:prstGeom prst="rect">
            <a:avLst/>
          </a:prstGeom>
        </p:spPr>
        <p:txBody>
          <a:bodyPr/>
          <a:lstStyle/>
          <a:p>
            <a:pPr marL="0" indent="0">
              <a:buSzTx/>
              <a:buNone/>
            </a:pPr>
            <a:r>
              <a:rPr lang="en-IE" sz="3200" i="1" smtClean="0"/>
              <a:t>“</a:t>
            </a:r>
            <a:r>
              <a:rPr sz="3200" i="1" dirty="0" smtClean="0"/>
              <a:t>Good </a:t>
            </a:r>
            <a:r>
              <a:rPr sz="3200" i="1" dirty="0"/>
              <a:t>design and programming is not learned by generalities, but by seeing how significant programs can be made clean, easy to read, easy to maintain and modify, human-engineered, efficient, and reliable, by the application of good design and programming practices. Careful study and imitation of good designs and programs significantly improves development skills</a:t>
            </a:r>
            <a:r>
              <a:rPr sz="3200" i="1" dirty="0" smtClean="0"/>
              <a:t>.</a:t>
            </a:r>
            <a:r>
              <a:rPr lang="en-IE" sz="3200" i="1" dirty="0" smtClean="0"/>
              <a:t>"</a:t>
            </a:r>
            <a:endParaRPr sz="3200" i="1" dirty="0"/>
          </a:p>
          <a:p>
            <a:pPr marL="0" indent="0" algn="r">
              <a:buSzTx/>
              <a:buNone/>
            </a:pPr>
            <a:r>
              <a:rPr dirty="0"/>
              <a:t>Kernighan</a:t>
            </a:r>
            <a:r>
              <a:rPr lang="en-IE" dirty="0"/>
              <a:t> &amp; </a:t>
            </a:r>
            <a:r>
              <a:rPr dirty="0" err="1"/>
              <a:t>Plauger</a:t>
            </a:r>
            <a:r>
              <a:rPr lang="en-IE" dirty="0"/>
              <a:t> (1978)</a:t>
            </a:r>
            <a:endParaRPr dirty="0"/>
          </a:p>
        </p:txBody>
      </p:sp>
      <p:sp>
        <p:nvSpPr>
          <p:cNvPr id="247" name="Shape 247"/>
          <p:cNvSpPr>
            <a:spLocks noGrp="1"/>
          </p:cNvSpPr>
          <p:nvPr>
            <p:ph type="sldNum" sz="quarter" idx="2"/>
          </p:nvPr>
        </p:nvSpPr>
        <p:spPr>
          <a:xfrm>
            <a:off x="12268200" y="9194800"/>
            <a:ext cx="312014" cy="304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pic>
        <p:nvPicPr>
          <p:cNvPr id="2" name="Picture 1"/>
          <p:cNvPicPr>
            <a:picLocks noChangeAspect="1"/>
          </p:cNvPicPr>
          <p:nvPr/>
        </p:nvPicPr>
        <p:blipFill>
          <a:blip r:embed="rId2"/>
          <a:stretch>
            <a:fillRect/>
          </a:stretch>
        </p:blipFill>
        <p:spPr>
          <a:xfrm>
            <a:off x="8806656" y="2327407"/>
            <a:ext cx="3962400" cy="6019800"/>
          </a:xfrm>
          <a:prstGeom prst="rect">
            <a:avLst/>
          </a:prstGeom>
        </p:spPr>
      </p:pic>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Shape 303"/>
          <p:cNvSpPr>
            <a:spLocks noGrp="1"/>
          </p:cNvSpPr>
          <p:nvPr>
            <p:ph type="title"/>
          </p:nvPr>
        </p:nvSpPr>
        <p:spPr>
          <a:prstGeom prst="rect">
            <a:avLst/>
          </a:prstGeom>
        </p:spPr>
        <p:txBody>
          <a:bodyPr/>
          <a:lstStyle/>
          <a:p>
            <a:r>
              <a:t>Pattern Levels</a:t>
            </a:r>
          </a:p>
        </p:txBody>
      </p:sp>
      <p:sp>
        <p:nvSpPr>
          <p:cNvPr id="304" name="Shape 304"/>
          <p:cNvSpPr>
            <a:spLocks noGrp="1"/>
          </p:cNvSpPr>
          <p:nvPr>
            <p:ph type="body" idx="1"/>
          </p:nvPr>
        </p:nvSpPr>
        <p:spPr>
          <a:prstGeom prst="rect">
            <a:avLst/>
          </a:prstGeom>
        </p:spPr>
        <p:txBody>
          <a:bodyPr/>
          <a:lstStyle/>
          <a:p>
            <a:pPr marL="0" indent="0">
              <a:lnSpc>
                <a:spcPct val="90000"/>
              </a:lnSpc>
              <a:spcBef>
                <a:spcPts val="1600"/>
              </a:spcBef>
              <a:buSzTx/>
              <a:buNone/>
            </a:pPr>
            <a:r>
              <a:rPr dirty="0"/>
              <a:t>Architectural Patterns: </a:t>
            </a:r>
          </a:p>
          <a:p>
            <a:pPr lvl="1">
              <a:lnSpc>
                <a:spcPct val="90000"/>
              </a:lnSpc>
              <a:spcBef>
                <a:spcPts val="1600"/>
              </a:spcBef>
            </a:pPr>
            <a:r>
              <a:rPr dirty="0"/>
              <a:t>Expresses a fundamental structural organization or schema for software systems. It provides a set of predefined subsystems, specifies their responsibilities, and includes rules and guidelines for organizing the relationships between them. </a:t>
            </a:r>
          </a:p>
          <a:p>
            <a:pPr marL="0" indent="0">
              <a:lnSpc>
                <a:spcPct val="90000"/>
              </a:lnSpc>
              <a:spcBef>
                <a:spcPts val="1600"/>
              </a:spcBef>
              <a:buSzTx/>
              <a:buNone/>
            </a:pPr>
            <a:r>
              <a:rPr dirty="0"/>
              <a:t>Design Patterns: </a:t>
            </a:r>
          </a:p>
          <a:p>
            <a:pPr lvl="1">
              <a:lnSpc>
                <a:spcPct val="90000"/>
              </a:lnSpc>
              <a:spcBef>
                <a:spcPts val="1600"/>
              </a:spcBef>
            </a:pPr>
            <a:r>
              <a:rPr dirty="0"/>
              <a:t>Provides a scheme for refining the subsystems or components of a software system, or the relationships between them. It describes commonly recurring structure of communicating components that solves a general design problem within a particular context. </a:t>
            </a:r>
          </a:p>
          <a:p>
            <a:pPr marL="0" indent="0">
              <a:lnSpc>
                <a:spcPct val="90000"/>
              </a:lnSpc>
              <a:spcBef>
                <a:spcPts val="1600"/>
              </a:spcBef>
              <a:buSzTx/>
              <a:buNone/>
            </a:pPr>
            <a:r>
              <a:rPr dirty="0"/>
              <a:t>Idioms: </a:t>
            </a:r>
          </a:p>
          <a:p>
            <a:pPr lvl="1">
              <a:lnSpc>
                <a:spcPct val="90000"/>
              </a:lnSpc>
              <a:spcBef>
                <a:spcPts val="1600"/>
              </a:spcBef>
            </a:pPr>
            <a:r>
              <a:rPr dirty="0"/>
              <a:t>A low-level pattern specific to a programming language. An idiom describes how to implement particular aspects of components or the relationships between them using the features of the given language.</a:t>
            </a:r>
          </a:p>
        </p:txBody>
      </p:sp>
      <p:sp>
        <p:nvSpPr>
          <p:cNvPr id="305" name="Shape 305"/>
          <p:cNvSpPr>
            <a:spLocks noGrp="1"/>
          </p:cNvSpPr>
          <p:nvPr>
            <p:ph type="sldNum" sz="quarter" idx="2"/>
          </p:nvPr>
        </p:nvSpPr>
        <p:spPr>
          <a:xfrm>
            <a:off x="12268200" y="9194800"/>
            <a:ext cx="312014" cy="304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20</a:t>
            </a:fld>
            <a:endParaRPr/>
          </a:p>
        </p:txBody>
      </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E" dirty="0" smtClean="0"/>
              <a:t>Architectural Patterns Examples</a:t>
            </a:r>
            <a:endParaRPr lang="en-IE" dirty="0"/>
          </a:p>
        </p:txBody>
      </p:sp>
      <p:sp>
        <p:nvSpPr>
          <p:cNvPr id="4" name="Text Placeholder 3"/>
          <p:cNvSpPr>
            <a:spLocks noGrp="1"/>
          </p:cNvSpPr>
          <p:nvPr>
            <p:ph type="body" idx="1"/>
          </p:nvPr>
        </p:nvSpPr>
        <p:spPr>
          <a:xfrm>
            <a:off x="525736" y="9217124"/>
            <a:ext cx="11861800" cy="536476"/>
          </a:xfrm>
        </p:spPr>
        <p:txBody>
          <a:bodyPr/>
          <a:lstStyle/>
          <a:p>
            <a:pPr marL="0" indent="0" algn="ctr">
              <a:buNone/>
            </a:pPr>
            <a:r>
              <a:rPr lang="en-IE" sz="1800" dirty="0" smtClean="0"/>
              <a:t>Note:  this area is covered in detail in the Design Patterns Module.</a:t>
            </a:r>
            <a:endParaRPr lang="en-IE"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1551" y="2500536"/>
            <a:ext cx="2714625" cy="27241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0998" y="2068488"/>
            <a:ext cx="5734050" cy="58007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476" y="6120333"/>
            <a:ext cx="5543916" cy="264489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486212343"/>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a:spLocks noGrp="1"/>
          </p:cNvSpPr>
          <p:nvPr>
            <p:ph type="sldNum" sz="quarter" idx="2"/>
          </p:nvPr>
        </p:nvSpPr>
        <p:spPr>
          <a:xfrm>
            <a:off x="12268200" y="9194800"/>
            <a:ext cx="312014" cy="304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22</a:t>
            </a:fld>
            <a:endParaRPr/>
          </a:p>
        </p:txBody>
      </p:sp>
      <p:sp>
        <p:nvSpPr>
          <p:cNvPr id="309" name="Shape 309"/>
          <p:cNvSpPr/>
          <p:nvPr/>
        </p:nvSpPr>
        <p:spPr>
          <a:xfrm>
            <a:off x="1101800" y="963376"/>
            <a:ext cx="10657184" cy="8412559"/>
          </a:xfrm>
          <a:prstGeom prst="rect">
            <a:avLst/>
          </a:prstGeom>
          <a:solidFill>
            <a:srgbClr val="FFFFFF"/>
          </a:solidFill>
          <a:ln w="12700">
            <a:solidFill>
              <a:schemeClr val="tx1"/>
            </a:solidFill>
            <a:miter lim="400000"/>
          </a:ln>
          <a:extLst>
            <a:ext uri="{C572A759-6A51-4108-AA02-DFA0A04FC94B}">
              <ma14:wrappingTextBoxFlag xmlns:ma14="http://schemas.microsoft.com/office/mac/drawingml/2011/main" val="1"/>
            </a:ext>
          </a:extLst>
        </p:spPr>
        <p:txBody>
          <a:bodyPr wrap="square" lIns="50800" tIns="50800" rIns="50800" bIns="50800" anchor="b">
            <a:spAutoFit/>
          </a:bodyPr>
          <a:lstStyle/>
          <a:p>
            <a:pPr defTabSz="584200">
              <a:defRPr sz="1400">
                <a:latin typeface="+mn-lt"/>
                <a:ea typeface="+mn-ea"/>
                <a:cs typeface="+mn-cs"/>
                <a:sym typeface="Helvetica Neue Light"/>
              </a:defRPr>
            </a:pPr>
            <a:r>
              <a:rPr sz="1800" dirty="0">
                <a:solidFill>
                  <a:srgbClr val="931A68"/>
                </a:solidFill>
                <a:latin typeface="Monaco"/>
                <a:ea typeface="Monaco"/>
                <a:cs typeface="Monaco"/>
                <a:sym typeface="Monaco"/>
              </a:rPr>
              <a:t>public</a:t>
            </a:r>
            <a:r>
              <a:rPr sz="1800" dirty="0">
                <a:latin typeface="Monaco"/>
                <a:ea typeface="Monaco"/>
                <a:cs typeface="Monaco"/>
                <a:sym typeface="Monaco"/>
              </a:rPr>
              <a:t> </a:t>
            </a:r>
            <a:r>
              <a:rPr sz="1800" dirty="0">
                <a:solidFill>
                  <a:srgbClr val="931A68"/>
                </a:solidFill>
                <a:latin typeface="Monaco"/>
                <a:ea typeface="Monaco"/>
                <a:cs typeface="Monaco"/>
                <a:sym typeface="Monaco"/>
              </a:rPr>
              <a:t>class</a:t>
            </a:r>
            <a:r>
              <a:rPr sz="1800" dirty="0">
                <a:latin typeface="Monaco"/>
                <a:ea typeface="Monaco"/>
                <a:cs typeface="Monaco"/>
                <a:sym typeface="Monaco"/>
              </a:rPr>
              <a:t> </a:t>
            </a:r>
            <a:r>
              <a:rPr sz="1800" dirty="0" err="1" smtClean="0">
                <a:latin typeface="Monaco"/>
                <a:ea typeface="Monaco"/>
                <a:cs typeface="Monaco"/>
                <a:sym typeface="Monaco"/>
              </a:rPr>
              <a:t>FileLogger</a:t>
            </a:r>
            <a:r>
              <a:rPr lang="en-IE" sz="1800" dirty="0" smtClean="0">
                <a:latin typeface="Monaco"/>
                <a:ea typeface="Monaco"/>
                <a:cs typeface="Monaco"/>
                <a:sym typeface="Monaco"/>
              </a:rPr>
              <a:t>{</a:t>
            </a:r>
            <a:endParaRPr lang="en-IE" sz="1800" dirty="0">
              <a:latin typeface="Monaco"/>
              <a:ea typeface="Monaco"/>
              <a:cs typeface="Monaco"/>
              <a:sym typeface="Monaco"/>
            </a:endParaRPr>
          </a:p>
          <a:p>
            <a:pPr defTabSz="584200">
              <a:defRPr sz="1400">
                <a:latin typeface="+mn-lt"/>
                <a:ea typeface="+mn-ea"/>
                <a:cs typeface="+mn-cs"/>
                <a:sym typeface="Helvetica Neue Light"/>
              </a:defRPr>
            </a:pPr>
            <a:endParaRPr sz="1800" dirty="0" smtClean="0">
              <a:latin typeface="Monaco"/>
              <a:ea typeface="Monaco"/>
              <a:cs typeface="Monaco"/>
              <a:sym typeface="Monaco"/>
            </a:endParaRPr>
          </a:p>
          <a:p>
            <a:pPr defTabSz="584200">
              <a:defRPr sz="1400">
                <a:latin typeface="+mn-lt"/>
                <a:ea typeface="+mn-ea"/>
                <a:cs typeface="+mn-cs"/>
                <a:sym typeface="Helvetica Neue Light"/>
              </a:defRPr>
            </a:pPr>
            <a:r>
              <a:rPr sz="1800" dirty="0" smtClean="0">
                <a:latin typeface="Monaco"/>
                <a:ea typeface="Monaco"/>
                <a:cs typeface="Monaco"/>
                <a:sym typeface="Monaco"/>
              </a:rPr>
              <a:t>  </a:t>
            </a:r>
            <a:r>
              <a:rPr sz="1800" dirty="0">
                <a:solidFill>
                  <a:srgbClr val="931A68"/>
                </a:solidFill>
                <a:latin typeface="Monaco"/>
                <a:ea typeface="Monaco"/>
                <a:cs typeface="Monaco"/>
                <a:sym typeface="Monaco"/>
              </a:rPr>
              <a:t>private</a:t>
            </a:r>
            <a:r>
              <a:rPr sz="1800" dirty="0">
                <a:latin typeface="Monaco"/>
                <a:ea typeface="Monaco"/>
                <a:cs typeface="Monaco"/>
                <a:sym typeface="Monaco"/>
              </a:rPr>
              <a:t> </a:t>
            </a:r>
            <a:r>
              <a:rPr sz="1800" dirty="0">
                <a:solidFill>
                  <a:srgbClr val="931A68"/>
                </a:solidFill>
                <a:latin typeface="Monaco"/>
                <a:ea typeface="Monaco"/>
                <a:cs typeface="Monaco"/>
                <a:sym typeface="Monaco"/>
              </a:rPr>
              <a:t>static</a:t>
            </a:r>
            <a:r>
              <a:rPr sz="1800" dirty="0">
                <a:latin typeface="Monaco"/>
                <a:ea typeface="Monaco"/>
                <a:cs typeface="Monaco"/>
                <a:sym typeface="Monaco"/>
              </a:rPr>
              <a:t> </a:t>
            </a:r>
            <a:r>
              <a:rPr sz="1800" dirty="0" err="1">
                <a:latin typeface="Monaco"/>
                <a:ea typeface="Monaco"/>
                <a:cs typeface="Monaco"/>
                <a:sym typeface="Monaco"/>
              </a:rPr>
              <a:t>FileLogger</a:t>
            </a:r>
            <a:r>
              <a:rPr sz="1800" dirty="0">
                <a:latin typeface="Monaco"/>
                <a:ea typeface="Monaco"/>
                <a:cs typeface="Monaco"/>
                <a:sym typeface="Monaco"/>
              </a:rPr>
              <a:t> </a:t>
            </a:r>
            <a:r>
              <a:rPr sz="1800" dirty="0">
                <a:solidFill>
                  <a:srgbClr val="0326CC"/>
                </a:solidFill>
                <a:latin typeface="Monaco"/>
                <a:ea typeface="Monaco"/>
                <a:cs typeface="Monaco"/>
                <a:sym typeface="Monaco"/>
              </a:rPr>
              <a:t>logger</a:t>
            </a:r>
            <a:r>
              <a:rPr sz="1800" dirty="0">
                <a:latin typeface="Monaco"/>
                <a:ea typeface="Monaco"/>
                <a:cs typeface="Monaco"/>
                <a:sym typeface="Monaco"/>
              </a:rPr>
              <a:t>;</a:t>
            </a:r>
          </a:p>
          <a:p>
            <a:pPr defTabSz="584200">
              <a:defRPr sz="1400">
                <a:latin typeface="+mn-lt"/>
                <a:ea typeface="+mn-ea"/>
                <a:cs typeface="+mn-cs"/>
                <a:sym typeface="Helvetica Neue Light"/>
              </a:defRPr>
            </a:pPr>
            <a:endParaRPr sz="1800" dirty="0">
              <a:latin typeface="Monaco"/>
              <a:ea typeface="Monaco"/>
              <a:cs typeface="Monaco"/>
              <a:sym typeface="Monaco"/>
            </a:endParaRPr>
          </a:p>
          <a:p>
            <a:pPr defTabSz="584200">
              <a:defRPr sz="1400">
                <a:latin typeface="+mn-lt"/>
                <a:ea typeface="+mn-ea"/>
                <a:cs typeface="+mn-cs"/>
                <a:sym typeface="Helvetica Neue Light"/>
              </a:defRPr>
            </a:pPr>
            <a:r>
              <a:rPr sz="1800" dirty="0">
                <a:latin typeface="Monaco"/>
                <a:ea typeface="Monaco"/>
                <a:cs typeface="Monaco"/>
                <a:sym typeface="Monaco"/>
              </a:rPr>
              <a:t>  </a:t>
            </a:r>
            <a:r>
              <a:rPr sz="1800" dirty="0">
                <a:solidFill>
                  <a:srgbClr val="931A68"/>
                </a:solidFill>
                <a:latin typeface="Monaco"/>
                <a:ea typeface="Monaco"/>
                <a:cs typeface="Monaco"/>
                <a:sym typeface="Monaco"/>
              </a:rPr>
              <a:t>private</a:t>
            </a:r>
            <a:r>
              <a:rPr sz="1800" dirty="0">
                <a:latin typeface="Monaco"/>
                <a:ea typeface="Monaco"/>
                <a:cs typeface="Monaco"/>
                <a:sym typeface="Monaco"/>
              </a:rPr>
              <a:t> </a:t>
            </a:r>
            <a:r>
              <a:rPr sz="1800" dirty="0" err="1">
                <a:latin typeface="Monaco"/>
                <a:ea typeface="Monaco"/>
                <a:cs typeface="Monaco"/>
                <a:sym typeface="Monaco"/>
              </a:rPr>
              <a:t>FileLogger</a:t>
            </a:r>
            <a:r>
              <a:rPr sz="1800" dirty="0" smtClean="0">
                <a:latin typeface="Monaco"/>
                <a:ea typeface="Monaco"/>
                <a:cs typeface="Monaco"/>
                <a:sym typeface="Monaco"/>
              </a:rPr>
              <a:t>(){</a:t>
            </a:r>
            <a:endParaRPr sz="1800" dirty="0">
              <a:latin typeface="Monaco"/>
              <a:ea typeface="Monaco"/>
              <a:cs typeface="Monaco"/>
              <a:sym typeface="Monaco"/>
            </a:endParaRPr>
          </a:p>
          <a:p>
            <a:pPr defTabSz="584200">
              <a:defRPr sz="1400">
                <a:latin typeface="+mn-lt"/>
                <a:ea typeface="+mn-ea"/>
                <a:cs typeface="+mn-cs"/>
                <a:sym typeface="Helvetica Neue Light"/>
              </a:defRPr>
            </a:pPr>
            <a:r>
              <a:rPr sz="1800" dirty="0">
                <a:latin typeface="Monaco"/>
                <a:ea typeface="Monaco"/>
                <a:cs typeface="Monaco"/>
                <a:sym typeface="Monaco"/>
              </a:rPr>
              <a:t>  }</a:t>
            </a:r>
          </a:p>
          <a:p>
            <a:pPr defTabSz="584200">
              <a:defRPr sz="1400">
                <a:latin typeface="+mn-lt"/>
                <a:ea typeface="+mn-ea"/>
                <a:cs typeface="+mn-cs"/>
                <a:sym typeface="Helvetica Neue Light"/>
              </a:defRPr>
            </a:pPr>
            <a:endParaRPr sz="1800" dirty="0">
              <a:latin typeface="Monaco"/>
              <a:ea typeface="Monaco"/>
              <a:cs typeface="Monaco"/>
              <a:sym typeface="Monaco"/>
            </a:endParaRPr>
          </a:p>
          <a:p>
            <a:pPr defTabSz="584200">
              <a:defRPr sz="1400">
                <a:latin typeface="+mn-lt"/>
                <a:ea typeface="+mn-ea"/>
                <a:cs typeface="+mn-cs"/>
                <a:sym typeface="Helvetica Neue Light"/>
              </a:defRPr>
            </a:pPr>
            <a:r>
              <a:rPr sz="1800" dirty="0">
                <a:latin typeface="Monaco"/>
                <a:ea typeface="Monaco"/>
                <a:cs typeface="Monaco"/>
                <a:sym typeface="Monaco"/>
              </a:rPr>
              <a:t>  </a:t>
            </a:r>
            <a:r>
              <a:rPr sz="1800" dirty="0">
                <a:solidFill>
                  <a:srgbClr val="931A68"/>
                </a:solidFill>
                <a:latin typeface="Monaco"/>
                <a:ea typeface="Monaco"/>
                <a:cs typeface="Monaco"/>
                <a:sym typeface="Monaco"/>
              </a:rPr>
              <a:t>public</a:t>
            </a:r>
            <a:r>
              <a:rPr sz="1800" dirty="0">
                <a:latin typeface="Monaco"/>
                <a:ea typeface="Monaco"/>
                <a:cs typeface="Monaco"/>
                <a:sym typeface="Monaco"/>
              </a:rPr>
              <a:t> </a:t>
            </a:r>
            <a:r>
              <a:rPr sz="1800" dirty="0">
                <a:solidFill>
                  <a:srgbClr val="931A68"/>
                </a:solidFill>
                <a:latin typeface="Monaco"/>
                <a:ea typeface="Monaco"/>
                <a:cs typeface="Monaco"/>
                <a:sym typeface="Monaco"/>
              </a:rPr>
              <a:t>static</a:t>
            </a:r>
            <a:r>
              <a:rPr sz="1800" dirty="0">
                <a:latin typeface="Monaco"/>
                <a:ea typeface="Monaco"/>
                <a:cs typeface="Monaco"/>
                <a:sym typeface="Monaco"/>
              </a:rPr>
              <a:t> </a:t>
            </a:r>
            <a:r>
              <a:rPr sz="1800" dirty="0" err="1">
                <a:latin typeface="Monaco"/>
                <a:ea typeface="Monaco"/>
                <a:cs typeface="Monaco"/>
                <a:sym typeface="Monaco"/>
              </a:rPr>
              <a:t>FileLogger</a:t>
            </a:r>
            <a:r>
              <a:rPr sz="1800" dirty="0">
                <a:latin typeface="Monaco"/>
                <a:ea typeface="Monaco"/>
                <a:cs typeface="Monaco"/>
                <a:sym typeface="Monaco"/>
              </a:rPr>
              <a:t> </a:t>
            </a:r>
            <a:r>
              <a:rPr sz="1800" dirty="0" err="1">
                <a:latin typeface="Monaco"/>
                <a:ea typeface="Monaco"/>
                <a:cs typeface="Monaco"/>
                <a:sym typeface="Monaco"/>
              </a:rPr>
              <a:t>getLogger</a:t>
            </a:r>
            <a:r>
              <a:rPr sz="1800" dirty="0" smtClean="0">
                <a:latin typeface="Monaco"/>
                <a:ea typeface="Monaco"/>
                <a:cs typeface="Monaco"/>
                <a:sym typeface="Monaco"/>
              </a:rPr>
              <a:t>(){</a:t>
            </a:r>
            <a:endParaRPr sz="1800" dirty="0">
              <a:latin typeface="Monaco"/>
              <a:ea typeface="Monaco"/>
              <a:cs typeface="Monaco"/>
              <a:sym typeface="Monaco"/>
            </a:endParaRPr>
          </a:p>
          <a:p>
            <a:pPr defTabSz="584200">
              <a:defRPr sz="1400">
                <a:latin typeface="+mn-lt"/>
                <a:ea typeface="+mn-ea"/>
                <a:cs typeface="+mn-cs"/>
                <a:sym typeface="Helvetica Neue Light"/>
              </a:defRPr>
            </a:pPr>
            <a:r>
              <a:rPr sz="1800" dirty="0">
                <a:latin typeface="Monaco"/>
                <a:ea typeface="Monaco"/>
                <a:cs typeface="Monaco"/>
                <a:sym typeface="Monaco"/>
              </a:rPr>
              <a:t>    </a:t>
            </a:r>
            <a:r>
              <a:rPr sz="1800" dirty="0">
                <a:solidFill>
                  <a:srgbClr val="931A68"/>
                </a:solidFill>
                <a:latin typeface="Monaco"/>
                <a:ea typeface="Monaco"/>
                <a:cs typeface="Monaco"/>
                <a:sym typeface="Monaco"/>
              </a:rPr>
              <a:t>if</a:t>
            </a:r>
            <a:r>
              <a:rPr sz="1800" dirty="0">
                <a:latin typeface="Monaco"/>
                <a:ea typeface="Monaco"/>
                <a:cs typeface="Monaco"/>
                <a:sym typeface="Monaco"/>
              </a:rPr>
              <a:t> (</a:t>
            </a:r>
            <a:r>
              <a:rPr sz="1800" dirty="0">
                <a:solidFill>
                  <a:srgbClr val="0326CC"/>
                </a:solidFill>
                <a:latin typeface="Monaco"/>
                <a:ea typeface="Monaco"/>
                <a:cs typeface="Monaco"/>
                <a:sym typeface="Monaco"/>
              </a:rPr>
              <a:t>logger</a:t>
            </a:r>
            <a:r>
              <a:rPr sz="1800" dirty="0">
                <a:latin typeface="Monaco"/>
                <a:ea typeface="Monaco"/>
                <a:cs typeface="Monaco"/>
                <a:sym typeface="Monaco"/>
              </a:rPr>
              <a:t> == </a:t>
            </a:r>
            <a:r>
              <a:rPr sz="1800" dirty="0">
                <a:solidFill>
                  <a:srgbClr val="931A68"/>
                </a:solidFill>
                <a:latin typeface="Monaco"/>
                <a:ea typeface="Monaco"/>
                <a:cs typeface="Monaco"/>
                <a:sym typeface="Monaco"/>
              </a:rPr>
              <a:t>null</a:t>
            </a:r>
            <a:r>
              <a:rPr sz="1800" dirty="0" smtClean="0">
                <a:latin typeface="Monaco"/>
                <a:ea typeface="Monaco"/>
                <a:cs typeface="Monaco"/>
                <a:sym typeface="Monaco"/>
              </a:rPr>
              <a:t>){</a:t>
            </a:r>
            <a:endParaRPr sz="1800" dirty="0">
              <a:latin typeface="Monaco"/>
              <a:ea typeface="Monaco"/>
              <a:cs typeface="Monaco"/>
              <a:sym typeface="Monaco"/>
            </a:endParaRPr>
          </a:p>
          <a:p>
            <a:pPr defTabSz="584200">
              <a:defRPr sz="1400">
                <a:latin typeface="+mn-lt"/>
                <a:ea typeface="+mn-ea"/>
                <a:cs typeface="+mn-cs"/>
                <a:sym typeface="Helvetica Neue Light"/>
              </a:defRPr>
            </a:pPr>
            <a:r>
              <a:rPr sz="1800" dirty="0">
                <a:latin typeface="Monaco"/>
                <a:ea typeface="Monaco"/>
                <a:cs typeface="Monaco"/>
                <a:sym typeface="Monaco"/>
              </a:rPr>
              <a:t>      </a:t>
            </a:r>
            <a:r>
              <a:rPr sz="1800" dirty="0">
                <a:solidFill>
                  <a:srgbClr val="0326CC"/>
                </a:solidFill>
                <a:latin typeface="Monaco"/>
                <a:ea typeface="Monaco"/>
                <a:cs typeface="Monaco"/>
                <a:sym typeface="Monaco"/>
              </a:rPr>
              <a:t>logger</a:t>
            </a:r>
            <a:r>
              <a:rPr sz="1800" dirty="0">
                <a:latin typeface="Monaco"/>
                <a:ea typeface="Monaco"/>
                <a:cs typeface="Monaco"/>
                <a:sym typeface="Monaco"/>
              </a:rPr>
              <a:t> = </a:t>
            </a:r>
            <a:r>
              <a:rPr sz="1800" dirty="0">
                <a:solidFill>
                  <a:srgbClr val="931A68"/>
                </a:solidFill>
                <a:latin typeface="Monaco"/>
                <a:ea typeface="Monaco"/>
                <a:cs typeface="Monaco"/>
                <a:sym typeface="Monaco"/>
              </a:rPr>
              <a:t>new</a:t>
            </a:r>
            <a:r>
              <a:rPr sz="1800" dirty="0">
                <a:latin typeface="Monaco"/>
                <a:ea typeface="Monaco"/>
                <a:cs typeface="Monaco"/>
                <a:sym typeface="Monaco"/>
              </a:rPr>
              <a:t> </a:t>
            </a:r>
            <a:r>
              <a:rPr sz="1800" dirty="0" err="1">
                <a:latin typeface="Monaco"/>
                <a:ea typeface="Monaco"/>
                <a:cs typeface="Monaco"/>
                <a:sym typeface="Monaco"/>
              </a:rPr>
              <a:t>FileLogger</a:t>
            </a:r>
            <a:r>
              <a:rPr sz="1800" dirty="0">
                <a:latin typeface="Monaco"/>
                <a:ea typeface="Monaco"/>
                <a:cs typeface="Monaco"/>
                <a:sym typeface="Monaco"/>
              </a:rPr>
              <a:t>();</a:t>
            </a:r>
          </a:p>
          <a:p>
            <a:pPr defTabSz="584200">
              <a:defRPr sz="1400">
                <a:latin typeface="+mn-lt"/>
                <a:ea typeface="+mn-ea"/>
                <a:cs typeface="+mn-cs"/>
                <a:sym typeface="Helvetica Neue Light"/>
              </a:defRPr>
            </a:pPr>
            <a:r>
              <a:rPr sz="1800" dirty="0">
                <a:latin typeface="Monaco"/>
                <a:ea typeface="Monaco"/>
                <a:cs typeface="Monaco"/>
                <a:sym typeface="Monaco"/>
              </a:rPr>
              <a:t>    }</a:t>
            </a:r>
          </a:p>
          <a:p>
            <a:pPr defTabSz="584200">
              <a:defRPr sz="1400">
                <a:latin typeface="+mn-lt"/>
                <a:ea typeface="+mn-ea"/>
                <a:cs typeface="+mn-cs"/>
                <a:sym typeface="Helvetica Neue Light"/>
              </a:defRPr>
            </a:pPr>
            <a:r>
              <a:rPr sz="1800" dirty="0">
                <a:latin typeface="Monaco"/>
                <a:ea typeface="Monaco"/>
                <a:cs typeface="Monaco"/>
                <a:sym typeface="Monaco"/>
              </a:rPr>
              <a:t>    </a:t>
            </a:r>
            <a:r>
              <a:rPr sz="1800" dirty="0">
                <a:solidFill>
                  <a:srgbClr val="931A68"/>
                </a:solidFill>
                <a:latin typeface="Monaco"/>
                <a:ea typeface="Monaco"/>
                <a:cs typeface="Monaco"/>
                <a:sym typeface="Monaco"/>
              </a:rPr>
              <a:t>return</a:t>
            </a:r>
            <a:r>
              <a:rPr sz="1800" dirty="0">
                <a:latin typeface="Monaco"/>
                <a:ea typeface="Monaco"/>
                <a:cs typeface="Monaco"/>
                <a:sym typeface="Monaco"/>
              </a:rPr>
              <a:t> </a:t>
            </a:r>
            <a:r>
              <a:rPr sz="1800" dirty="0">
                <a:solidFill>
                  <a:srgbClr val="0326CC"/>
                </a:solidFill>
                <a:latin typeface="Monaco"/>
                <a:ea typeface="Monaco"/>
                <a:cs typeface="Monaco"/>
                <a:sym typeface="Monaco"/>
              </a:rPr>
              <a:t>logger</a:t>
            </a:r>
            <a:r>
              <a:rPr sz="1800" dirty="0">
                <a:latin typeface="Monaco"/>
                <a:ea typeface="Monaco"/>
                <a:cs typeface="Monaco"/>
                <a:sym typeface="Monaco"/>
              </a:rPr>
              <a:t>;</a:t>
            </a:r>
          </a:p>
          <a:p>
            <a:pPr defTabSz="584200">
              <a:defRPr sz="1400">
                <a:latin typeface="+mn-lt"/>
                <a:ea typeface="+mn-ea"/>
                <a:cs typeface="+mn-cs"/>
                <a:sym typeface="Helvetica Neue Light"/>
              </a:defRPr>
            </a:pPr>
            <a:r>
              <a:rPr sz="1800" dirty="0">
                <a:latin typeface="Monaco"/>
                <a:ea typeface="Monaco"/>
                <a:cs typeface="Monaco"/>
                <a:sym typeface="Monaco"/>
              </a:rPr>
              <a:t>  }</a:t>
            </a:r>
          </a:p>
          <a:p>
            <a:pPr defTabSz="584200">
              <a:defRPr sz="1400">
                <a:latin typeface="+mn-lt"/>
                <a:ea typeface="+mn-ea"/>
                <a:cs typeface="+mn-cs"/>
                <a:sym typeface="Helvetica Neue Light"/>
              </a:defRPr>
            </a:pPr>
            <a:endParaRPr sz="1800" dirty="0">
              <a:latin typeface="Monaco"/>
              <a:ea typeface="Monaco"/>
              <a:cs typeface="Monaco"/>
              <a:sym typeface="Monaco"/>
            </a:endParaRPr>
          </a:p>
          <a:p>
            <a:pPr defTabSz="584200">
              <a:defRPr sz="1400">
                <a:latin typeface="+mn-lt"/>
                <a:ea typeface="+mn-ea"/>
                <a:cs typeface="+mn-cs"/>
                <a:sym typeface="Helvetica Neue Light"/>
              </a:defRPr>
            </a:pPr>
            <a:r>
              <a:rPr sz="1800" dirty="0">
                <a:latin typeface="Monaco"/>
                <a:ea typeface="Monaco"/>
                <a:cs typeface="Monaco"/>
                <a:sym typeface="Monaco"/>
              </a:rPr>
              <a:t>  </a:t>
            </a:r>
            <a:r>
              <a:rPr sz="1800" dirty="0">
                <a:solidFill>
                  <a:srgbClr val="931A68"/>
                </a:solidFill>
                <a:latin typeface="Monaco"/>
                <a:ea typeface="Monaco"/>
                <a:cs typeface="Monaco"/>
                <a:sym typeface="Monaco"/>
              </a:rPr>
              <a:t>public</a:t>
            </a:r>
            <a:r>
              <a:rPr sz="1800" dirty="0">
                <a:latin typeface="Monaco"/>
                <a:ea typeface="Monaco"/>
                <a:cs typeface="Monaco"/>
                <a:sym typeface="Monaco"/>
              </a:rPr>
              <a:t> </a:t>
            </a:r>
            <a:r>
              <a:rPr sz="1800" dirty="0" err="1">
                <a:solidFill>
                  <a:srgbClr val="931A68"/>
                </a:solidFill>
                <a:latin typeface="Monaco"/>
                <a:ea typeface="Monaco"/>
                <a:cs typeface="Monaco"/>
                <a:sym typeface="Monaco"/>
              </a:rPr>
              <a:t>boolean</a:t>
            </a:r>
            <a:r>
              <a:rPr sz="1800" dirty="0">
                <a:latin typeface="Monaco"/>
                <a:ea typeface="Monaco"/>
                <a:cs typeface="Monaco"/>
                <a:sym typeface="Monaco"/>
              </a:rPr>
              <a:t> log(String </a:t>
            </a:r>
            <a:r>
              <a:rPr sz="1800" dirty="0" err="1">
                <a:latin typeface="Monaco"/>
                <a:ea typeface="Monaco"/>
                <a:cs typeface="Monaco"/>
                <a:sym typeface="Monaco"/>
              </a:rPr>
              <a:t>msg</a:t>
            </a:r>
            <a:r>
              <a:rPr sz="1800" dirty="0" smtClean="0">
                <a:latin typeface="Monaco"/>
                <a:ea typeface="Monaco"/>
                <a:cs typeface="Monaco"/>
                <a:sym typeface="Monaco"/>
              </a:rPr>
              <a:t>){</a:t>
            </a:r>
            <a:endParaRPr sz="1800" dirty="0">
              <a:latin typeface="Monaco"/>
              <a:ea typeface="Monaco"/>
              <a:cs typeface="Monaco"/>
              <a:sym typeface="Monaco"/>
            </a:endParaRPr>
          </a:p>
          <a:p>
            <a:pPr defTabSz="584200">
              <a:defRPr sz="1400">
                <a:latin typeface="+mn-lt"/>
                <a:ea typeface="+mn-ea"/>
                <a:cs typeface="+mn-cs"/>
                <a:sym typeface="Helvetica Neue Light"/>
              </a:defRPr>
            </a:pPr>
            <a:r>
              <a:rPr sz="1800" dirty="0">
                <a:latin typeface="Monaco"/>
                <a:ea typeface="Monaco"/>
                <a:cs typeface="Monaco"/>
                <a:sym typeface="Monaco"/>
              </a:rPr>
              <a:t>    </a:t>
            </a:r>
            <a:r>
              <a:rPr sz="1800" dirty="0" smtClean="0">
                <a:solidFill>
                  <a:srgbClr val="931A68"/>
                </a:solidFill>
                <a:latin typeface="Monaco"/>
                <a:ea typeface="Monaco"/>
                <a:cs typeface="Monaco"/>
                <a:sym typeface="Monaco"/>
              </a:rPr>
              <a:t>try</a:t>
            </a:r>
            <a:r>
              <a:rPr sz="1800" dirty="0" smtClean="0">
                <a:latin typeface="Monaco"/>
                <a:ea typeface="Monaco"/>
                <a:cs typeface="Monaco"/>
                <a:sym typeface="Monaco"/>
              </a:rPr>
              <a:t>{</a:t>
            </a:r>
            <a:endParaRPr sz="1800" dirty="0">
              <a:latin typeface="Monaco"/>
              <a:ea typeface="Monaco"/>
              <a:cs typeface="Monaco"/>
              <a:sym typeface="Monaco"/>
            </a:endParaRPr>
          </a:p>
          <a:p>
            <a:pPr defTabSz="584200">
              <a:defRPr sz="1400">
                <a:latin typeface="+mn-lt"/>
                <a:ea typeface="+mn-ea"/>
                <a:cs typeface="+mn-cs"/>
                <a:sym typeface="Helvetica Neue Light"/>
              </a:defRPr>
            </a:pPr>
            <a:r>
              <a:rPr sz="1800" dirty="0">
                <a:latin typeface="Monaco"/>
                <a:ea typeface="Monaco"/>
                <a:cs typeface="Monaco"/>
                <a:sym typeface="Monaco"/>
              </a:rPr>
              <a:t>      </a:t>
            </a:r>
            <a:r>
              <a:rPr sz="1800" dirty="0" err="1">
                <a:latin typeface="Monaco"/>
                <a:ea typeface="Monaco"/>
                <a:cs typeface="Monaco"/>
                <a:sym typeface="Monaco"/>
              </a:rPr>
              <a:t>PrintWriter</a:t>
            </a:r>
            <a:r>
              <a:rPr sz="1800" dirty="0">
                <a:latin typeface="Monaco"/>
                <a:ea typeface="Monaco"/>
                <a:cs typeface="Monaco"/>
                <a:sym typeface="Monaco"/>
              </a:rPr>
              <a:t> writer = </a:t>
            </a:r>
            <a:r>
              <a:rPr sz="1800" dirty="0">
                <a:solidFill>
                  <a:srgbClr val="931A68"/>
                </a:solidFill>
                <a:latin typeface="Monaco"/>
                <a:ea typeface="Monaco"/>
                <a:cs typeface="Monaco"/>
                <a:sym typeface="Monaco"/>
              </a:rPr>
              <a:t>new</a:t>
            </a:r>
            <a:r>
              <a:rPr sz="1800" dirty="0">
                <a:latin typeface="Monaco"/>
                <a:ea typeface="Monaco"/>
                <a:cs typeface="Monaco"/>
                <a:sym typeface="Monaco"/>
              </a:rPr>
              <a:t> </a:t>
            </a:r>
            <a:r>
              <a:rPr sz="1800" dirty="0" err="1">
                <a:latin typeface="Monaco"/>
                <a:ea typeface="Monaco"/>
                <a:cs typeface="Monaco"/>
                <a:sym typeface="Monaco"/>
              </a:rPr>
              <a:t>PrintWriter</a:t>
            </a:r>
            <a:r>
              <a:rPr sz="1800" dirty="0">
                <a:latin typeface="Monaco"/>
                <a:ea typeface="Monaco"/>
                <a:cs typeface="Monaco"/>
                <a:sym typeface="Monaco"/>
              </a:rPr>
              <a:t>(</a:t>
            </a:r>
            <a:r>
              <a:rPr sz="1800" dirty="0">
                <a:solidFill>
                  <a:srgbClr val="931A68"/>
                </a:solidFill>
                <a:latin typeface="Monaco"/>
                <a:ea typeface="Monaco"/>
                <a:cs typeface="Monaco"/>
                <a:sym typeface="Monaco"/>
              </a:rPr>
              <a:t>new</a:t>
            </a:r>
            <a:r>
              <a:rPr sz="1800" dirty="0">
                <a:latin typeface="Monaco"/>
                <a:ea typeface="Monaco"/>
                <a:cs typeface="Monaco"/>
                <a:sym typeface="Monaco"/>
              </a:rPr>
              <a:t> </a:t>
            </a:r>
            <a:r>
              <a:rPr sz="1800" dirty="0" err="1">
                <a:latin typeface="Monaco"/>
                <a:ea typeface="Monaco"/>
                <a:cs typeface="Monaco"/>
                <a:sym typeface="Monaco"/>
              </a:rPr>
              <a:t>FileWriter</a:t>
            </a:r>
            <a:r>
              <a:rPr sz="1800" dirty="0">
                <a:latin typeface="Monaco"/>
                <a:ea typeface="Monaco"/>
                <a:cs typeface="Monaco"/>
                <a:sym typeface="Monaco"/>
              </a:rPr>
              <a:t>(</a:t>
            </a:r>
            <a:r>
              <a:rPr sz="1800" dirty="0">
                <a:solidFill>
                  <a:srgbClr val="3933FF"/>
                </a:solidFill>
                <a:latin typeface="Monaco"/>
                <a:ea typeface="Monaco"/>
                <a:cs typeface="Monaco"/>
                <a:sym typeface="Monaco"/>
              </a:rPr>
              <a:t>"log.txt"</a:t>
            </a:r>
            <a:r>
              <a:rPr sz="1800" dirty="0">
                <a:latin typeface="Monaco"/>
                <a:ea typeface="Monaco"/>
                <a:cs typeface="Monaco"/>
                <a:sym typeface="Monaco"/>
              </a:rPr>
              <a:t>, </a:t>
            </a:r>
            <a:r>
              <a:rPr sz="1800" dirty="0">
                <a:solidFill>
                  <a:srgbClr val="931A68"/>
                </a:solidFill>
                <a:latin typeface="Monaco"/>
                <a:ea typeface="Monaco"/>
                <a:cs typeface="Monaco"/>
                <a:sym typeface="Monaco"/>
              </a:rPr>
              <a:t>true</a:t>
            </a:r>
            <a:r>
              <a:rPr sz="1800" dirty="0">
                <a:latin typeface="Monaco"/>
                <a:ea typeface="Monaco"/>
                <a:cs typeface="Monaco"/>
                <a:sym typeface="Monaco"/>
              </a:rPr>
              <a:t>));</a:t>
            </a:r>
          </a:p>
          <a:p>
            <a:pPr defTabSz="584200">
              <a:defRPr sz="1400">
                <a:latin typeface="+mn-lt"/>
                <a:ea typeface="+mn-ea"/>
                <a:cs typeface="+mn-cs"/>
                <a:sym typeface="Helvetica Neue Light"/>
              </a:defRPr>
            </a:pPr>
            <a:r>
              <a:rPr sz="1800" dirty="0">
                <a:latin typeface="Monaco"/>
                <a:ea typeface="Monaco"/>
                <a:cs typeface="Monaco"/>
                <a:sym typeface="Monaco"/>
              </a:rPr>
              <a:t>      </a:t>
            </a:r>
            <a:r>
              <a:rPr sz="1800" dirty="0" err="1">
                <a:latin typeface="Monaco"/>
                <a:ea typeface="Monaco"/>
                <a:cs typeface="Monaco"/>
                <a:sym typeface="Monaco"/>
              </a:rPr>
              <a:t>writer.println</a:t>
            </a:r>
            <a:r>
              <a:rPr sz="1800" dirty="0">
                <a:latin typeface="Monaco"/>
                <a:ea typeface="Monaco"/>
                <a:cs typeface="Monaco"/>
                <a:sym typeface="Monaco"/>
              </a:rPr>
              <a:t>(</a:t>
            </a:r>
            <a:r>
              <a:rPr sz="1800" dirty="0" err="1">
                <a:latin typeface="Monaco"/>
                <a:ea typeface="Monaco"/>
                <a:cs typeface="Monaco"/>
                <a:sym typeface="Monaco"/>
              </a:rPr>
              <a:t>msg</a:t>
            </a:r>
            <a:r>
              <a:rPr sz="1800" dirty="0">
                <a:latin typeface="Monaco"/>
                <a:ea typeface="Monaco"/>
                <a:cs typeface="Monaco"/>
                <a:sym typeface="Monaco"/>
              </a:rPr>
              <a:t>);</a:t>
            </a:r>
          </a:p>
          <a:p>
            <a:pPr defTabSz="584200">
              <a:defRPr sz="1400">
                <a:latin typeface="+mn-lt"/>
                <a:ea typeface="+mn-ea"/>
                <a:cs typeface="+mn-cs"/>
                <a:sym typeface="Helvetica Neue Light"/>
              </a:defRPr>
            </a:pPr>
            <a:r>
              <a:rPr sz="1800" dirty="0">
                <a:latin typeface="Monaco"/>
                <a:ea typeface="Monaco"/>
                <a:cs typeface="Monaco"/>
                <a:sym typeface="Monaco"/>
              </a:rPr>
              <a:t>      </a:t>
            </a:r>
            <a:r>
              <a:rPr sz="1800" dirty="0" err="1">
                <a:latin typeface="Monaco"/>
                <a:ea typeface="Monaco"/>
                <a:cs typeface="Monaco"/>
                <a:sym typeface="Monaco"/>
              </a:rPr>
              <a:t>writer.close</a:t>
            </a:r>
            <a:r>
              <a:rPr sz="1800" dirty="0">
                <a:latin typeface="Monaco"/>
                <a:ea typeface="Monaco"/>
                <a:cs typeface="Monaco"/>
                <a:sym typeface="Monaco"/>
              </a:rPr>
              <a:t>();</a:t>
            </a:r>
          </a:p>
          <a:p>
            <a:pPr defTabSz="584200">
              <a:defRPr sz="1400">
                <a:latin typeface="+mn-lt"/>
                <a:ea typeface="+mn-ea"/>
                <a:cs typeface="+mn-cs"/>
                <a:sym typeface="Helvetica Neue Light"/>
              </a:defRPr>
            </a:pPr>
            <a:r>
              <a:rPr sz="1800" dirty="0">
                <a:latin typeface="Monaco"/>
                <a:ea typeface="Monaco"/>
                <a:cs typeface="Monaco"/>
                <a:sym typeface="Monaco"/>
              </a:rPr>
              <a:t>    }</a:t>
            </a:r>
          </a:p>
          <a:p>
            <a:pPr defTabSz="584200">
              <a:defRPr sz="1400">
                <a:latin typeface="+mn-lt"/>
                <a:ea typeface="+mn-ea"/>
                <a:cs typeface="+mn-cs"/>
                <a:sym typeface="Helvetica Neue Light"/>
              </a:defRPr>
            </a:pPr>
            <a:r>
              <a:rPr sz="1800" dirty="0">
                <a:latin typeface="Monaco"/>
                <a:ea typeface="Monaco"/>
                <a:cs typeface="Monaco"/>
                <a:sym typeface="Monaco"/>
              </a:rPr>
              <a:t>    </a:t>
            </a:r>
            <a:r>
              <a:rPr sz="1800" dirty="0">
                <a:solidFill>
                  <a:srgbClr val="931A68"/>
                </a:solidFill>
                <a:latin typeface="Monaco"/>
                <a:ea typeface="Monaco"/>
                <a:cs typeface="Monaco"/>
                <a:sym typeface="Monaco"/>
              </a:rPr>
              <a:t>catch</a:t>
            </a:r>
            <a:r>
              <a:rPr sz="1800" dirty="0">
                <a:latin typeface="Monaco"/>
                <a:ea typeface="Monaco"/>
                <a:cs typeface="Monaco"/>
                <a:sym typeface="Monaco"/>
              </a:rPr>
              <a:t> (</a:t>
            </a:r>
            <a:r>
              <a:rPr sz="1800" dirty="0" err="1">
                <a:latin typeface="Monaco"/>
                <a:ea typeface="Monaco"/>
                <a:cs typeface="Monaco"/>
                <a:sym typeface="Monaco"/>
              </a:rPr>
              <a:t>FileNotFoundException</a:t>
            </a:r>
            <a:r>
              <a:rPr sz="1800" dirty="0">
                <a:latin typeface="Monaco"/>
                <a:ea typeface="Monaco"/>
                <a:cs typeface="Monaco"/>
                <a:sym typeface="Monaco"/>
              </a:rPr>
              <a:t> ex</a:t>
            </a:r>
            <a:r>
              <a:rPr sz="1800" dirty="0" smtClean="0">
                <a:latin typeface="Monaco"/>
                <a:ea typeface="Monaco"/>
                <a:cs typeface="Monaco"/>
                <a:sym typeface="Monaco"/>
              </a:rPr>
              <a:t>){</a:t>
            </a:r>
            <a:endParaRPr sz="1800" dirty="0">
              <a:latin typeface="Monaco"/>
              <a:ea typeface="Monaco"/>
              <a:cs typeface="Monaco"/>
              <a:sym typeface="Monaco"/>
            </a:endParaRPr>
          </a:p>
          <a:p>
            <a:pPr defTabSz="584200">
              <a:defRPr sz="1400">
                <a:latin typeface="+mn-lt"/>
                <a:ea typeface="+mn-ea"/>
                <a:cs typeface="+mn-cs"/>
                <a:sym typeface="Helvetica Neue Light"/>
              </a:defRPr>
            </a:pPr>
            <a:r>
              <a:rPr sz="1800" dirty="0">
                <a:latin typeface="Monaco"/>
                <a:ea typeface="Monaco"/>
                <a:cs typeface="Monaco"/>
                <a:sym typeface="Monaco"/>
              </a:rPr>
              <a:t>      </a:t>
            </a:r>
            <a:r>
              <a:rPr sz="1800" dirty="0">
                <a:solidFill>
                  <a:srgbClr val="931A68"/>
                </a:solidFill>
                <a:latin typeface="Monaco"/>
                <a:ea typeface="Monaco"/>
                <a:cs typeface="Monaco"/>
                <a:sym typeface="Monaco"/>
              </a:rPr>
              <a:t>return</a:t>
            </a:r>
            <a:r>
              <a:rPr sz="1800" dirty="0">
                <a:latin typeface="Monaco"/>
                <a:ea typeface="Monaco"/>
                <a:cs typeface="Monaco"/>
                <a:sym typeface="Monaco"/>
              </a:rPr>
              <a:t> (</a:t>
            </a:r>
            <a:r>
              <a:rPr sz="1800" dirty="0">
                <a:solidFill>
                  <a:srgbClr val="931A68"/>
                </a:solidFill>
                <a:latin typeface="Monaco"/>
                <a:ea typeface="Monaco"/>
                <a:cs typeface="Monaco"/>
                <a:sym typeface="Monaco"/>
              </a:rPr>
              <a:t>false</a:t>
            </a:r>
            <a:r>
              <a:rPr sz="1800" dirty="0">
                <a:latin typeface="Monaco"/>
                <a:ea typeface="Monaco"/>
                <a:cs typeface="Monaco"/>
                <a:sym typeface="Monaco"/>
              </a:rPr>
              <a:t>);</a:t>
            </a:r>
          </a:p>
          <a:p>
            <a:pPr defTabSz="584200">
              <a:defRPr sz="1400">
                <a:latin typeface="+mn-lt"/>
                <a:ea typeface="+mn-ea"/>
                <a:cs typeface="+mn-cs"/>
                <a:sym typeface="Helvetica Neue Light"/>
              </a:defRPr>
            </a:pPr>
            <a:r>
              <a:rPr sz="1800" dirty="0">
                <a:latin typeface="Monaco"/>
                <a:ea typeface="Monaco"/>
                <a:cs typeface="Monaco"/>
                <a:sym typeface="Monaco"/>
              </a:rPr>
              <a:t>    }</a:t>
            </a:r>
          </a:p>
          <a:p>
            <a:pPr defTabSz="584200">
              <a:defRPr sz="1400">
                <a:latin typeface="+mn-lt"/>
                <a:ea typeface="+mn-ea"/>
                <a:cs typeface="+mn-cs"/>
                <a:sym typeface="Helvetica Neue Light"/>
              </a:defRPr>
            </a:pPr>
            <a:r>
              <a:rPr sz="1800" dirty="0">
                <a:latin typeface="Monaco"/>
                <a:ea typeface="Monaco"/>
                <a:cs typeface="Monaco"/>
                <a:sym typeface="Monaco"/>
              </a:rPr>
              <a:t>    </a:t>
            </a:r>
            <a:r>
              <a:rPr sz="1800" dirty="0">
                <a:solidFill>
                  <a:srgbClr val="931A68"/>
                </a:solidFill>
                <a:latin typeface="Monaco"/>
                <a:ea typeface="Monaco"/>
                <a:cs typeface="Monaco"/>
                <a:sym typeface="Monaco"/>
              </a:rPr>
              <a:t>catch</a:t>
            </a:r>
            <a:r>
              <a:rPr sz="1800" dirty="0">
                <a:latin typeface="Monaco"/>
                <a:ea typeface="Monaco"/>
                <a:cs typeface="Monaco"/>
                <a:sym typeface="Monaco"/>
              </a:rPr>
              <a:t> (</a:t>
            </a:r>
            <a:r>
              <a:rPr sz="1800" dirty="0" err="1">
                <a:latin typeface="Monaco"/>
                <a:ea typeface="Monaco"/>
                <a:cs typeface="Monaco"/>
                <a:sym typeface="Monaco"/>
              </a:rPr>
              <a:t>IOException</a:t>
            </a:r>
            <a:r>
              <a:rPr sz="1800" dirty="0">
                <a:latin typeface="Monaco"/>
                <a:ea typeface="Monaco"/>
                <a:cs typeface="Monaco"/>
                <a:sym typeface="Monaco"/>
              </a:rPr>
              <a:t> ex</a:t>
            </a:r>
            <a:r>
              <a:rPr sz="1800" dirty="0" smtClean="0">
                <a:latin typeface="Monaco"/>
                <a:ea typeface="Monaco"/>
                <a:cs typeface="Monaco"/>
                <a:sym typeface="Monaco"/>
              </a:rPr>
              <a:t>){</a:t>
            </a:r>
            <a:endParaRPr sz="1800" dirty="0">
              <a:latin typeface="Monaco"/>
              <a:ea typeface="Monaco"/>
              <a:cs typeface="Monaco"/>
              <a:sym typeface="Monaco"/>
            </a:endParaRPr>
          </a:p>
          <a:p>
            <a:pPr defTabSz="584200">
              <a:defRPr sz="1400">
                <a:latin typeface="+mn-lt"/>
                <a:ea typeface="+mn-ea"/>
                <a:cs typeface="+mn-cs"/>
                <a:sym typeface="Helvetica Neue Light"/>
              </a:defRPr>
            </a:pPr>
            <a:r>
              <a:rPr sz="1800" dirty="0">
                <a:latin typeface="Monaco"/>
                <a:ea typeface="Monaco"/>
                <a:cs typeface="Monaco"/>
                <a:sym typeface="Monaco"/>
              </a:rPr>
              <a:t>      </a:t>
            </a:r>
            <a:r>
              <a:rPr sz="1800" dirty="0">
                <a:solidFill>
                  <a:srgbClr val="931A68"/>
                </a:solidFill>
                <a:latin typeface="Monaco"/>
                <a:ea typeface="Monaco"/>
                <a:cs typeface="Monaco"/>
                <a:sym typeface="Monaco"/>
              </a:rPr>
              <a:t>return</a:t>
            </a:r>
            <a:r>
              <a:rPr sz="1800" dirty="0">
                <a:latin typeface="Monaco"/>
                <a:ea typeface="Monaco"/>
                <a:cs typeface="Monaco"/>
                <a:sym typeface="Monaco"/>
              </a:rPr>
              <a:t> (</a:t>
            </a:r>
            <a:r>
              <a:rPr sz="1800" dirty="0">
                <a:solidFill>
                  <a:srgbClr val="931A68"/>
                </a:solidFill>
                <a:latin typeface="Monaco"/>
                <a:ea typeface="Monaco"/>
                <a:cs typeface="Monaco"/>
                <a:sym typeface="Monaco"/>
              </a:rPr>
              <a:t>false</a:t>
            </a:r>
            <a:r>
              <a:rPr sz="1800" dirty="0">
                <a:latin typeface="Monaco"/>
                <a:ea typeface="Monaco"/>
                <a:cs typeface="Monaco"/>
                <a:sym typeface="Monaco"/>
              </a:rPr>
              <a:t>);</a:t>
            </a:r>
          </a:p>
          <a:p>
            <a:pPr defTabSz="584200">
              <a:defRPr sz="1400">
                <a:latin typeface="+mn-lt"/>
                <a:ea typeface="+mn-ea"/>
                <a:cs typeface="+mn-cs"/>
                <a:sym typeface="Helvetica Neue Light"/>
              </a:defRPr>
            </a:pPr>
            <a:r>
              <a:rPr sz="1800" dirty="0">
                <a:latin typeface="Monaco"/>
                <a:ea typeface="Monaco"/>
                <a:cs typeface="Monaco"/>
                <a:sym typeface="Monaco"/>
              </a:rPr>
              <a:t>    }</a:t>
            </a:r>
          </a:p>
          <a:p>
            <a:pPr defTabSz="584200">
              <a:defRPr sz="1400">
                <a:latin typeface="+mn-lt"/>
                <a:ea typeface="+mn-ea"/>
                <a:cs typeface="+mn-cs"/>
                <a:sym typeface="Helvetica Neue Light"/>
              </a:defRPr>
            </a:pPr>
            <a:r>
              <a:rPr sz="1800" dirty="0">
                <a:latin typeface="Monaco"/>
                <a:ea typeface="Monaco"/>
                <a:cs typeface="Monaco"/>
                <a:sym typeface="Monaco"/>
              </a:rPr>
              <a:t>    </a:t>
            </a:r>
            <a:r>
              <a:rPr sz="1800" dirty="0">
                <a:solidFill>
                  <a:srgbClr val="931A68"/>
                </a:solidFill>
                <a:latin typeface="Monaco"/>
                <a:ea typeface="Monaco"/>
                <a:cs typeface="Monaco"/>
                <a:sym typeface="Monaco"/>
              </a:rPr>
              <a:t>return</a:t>
            </a:r>
            <a:r>
              <a:rPr sz="1800" dirty="0">
                <a:latin typeface="Monaco"/>
                <a:ea typeface="Monaco"/>
                <a:cs typeface="Monaco"/>
                <a:sym typeface="Monaco"/>
              </a:rPr>
              <a:t> (</a:t>
            </a:r>
            <a:r>
              <a:rPr sz="1800" dirty="0">
                <a:solidFill>
                  <a:srgbClr val="931A68"/>
                </a:solidFill>
                <a:latin typeface="Monaco"/>
                <a:ea typeface="Monaco"/>
                <a:cs typeface="Monaco"/>
                <a:sym typeface="Monaco"/>
              </a:rPr>
              <a:t>true</a:t>
            </a:r>
            <a:r>
              <a:rPr sz="1800" dirty="0">
                <a:latin typeface="Monaco"/>
                <a:ea typeface="Monaco"/>
                <a:cs typeface="Monaco"/>
                <a:sym typeface="Monaco"/>
              </a:rPr>
              <a:t>);</a:t>
            </a:r>
          </a:p>
          <a:p>
            <a:pPr defTabSz="584200">
              <a:defRPr sz="1400">
                <a:latin typeface="+mn-lt"/>
                <a:ea typeface="+mn-ea"/>
                <a:cs typeface="+mn-cs"/>
                <a:sym typeface="Helvetica Neue Light"/>
              </a:defRPr>
            </a:pPr>
            <a:r>
              <a:rPr sz="1800" dirty="0">
                <a:latin typeface="Monaco"/>
                <a:ea typeface="Monaco"/>
                <a:cs typeface="Monaco"/>
                <a:sym typeface="Monaco"/>
              </a:rPr>
              <a:t>  }</a:t>
            </a:r>
          </a:p>
          <a:p>
            <a:pPr defTabSz="584200">
              <a:defRPr sz="1400">
                <a:latin typeface="+mn-lt"/>
                <a:ea typeface="+mn-ea"/>
                <a:cs typeface="+mn-cs"/>
                <a:sym typeface="Helvetica Neue Light"/>
              </a:defRPr>
            </a:pPr>
            <a:r>
              <a:rPr sz="1800" dirty="0">
                <a:latin typeface="Monaco"/>
                <a:ea typeface="Monaco"/>
                <a:cs typeface="Monaco"/>
                <a:sym typeface="Monaco"/>
              </a:rPr>
              <a:t>}</a:t>
            </a:r>
          </a:p>
        </p:txBody>
      </p:sp>
      <p:sp>
        <p:nvSpPr>
          <p:cNvPr id="4" name="Title 2"/>
          <p:cNvSpPr>
            <a:spLocks noGrp="1"/>
          </p:cNvSpPr>
          <p:nvPr>
            <p:ph type="title"/>
          </p:nvPr>
        </p:nvSpPr>
        <p:spPr>
          <a:xfrm>
            <a:off x="1389832" y="-429230"/>
            <a:ext cx="11861800" cy="1397000"/>
          </a:xfrm>
        </p:spPr>
        <p:txBody>
          <a:bodyPr/>
          <a:lstStyle/>
          <a:p>
            <a:r>
              <a:rPr lang="en-IE" dirty="0" smtClean="0"/>
              <a:t>Singleton Pattern</a:t>
            </a:r>
            <a:endParaRPr lang="en-IE" dirty="0"/>
          </a:p>
        </p:txBody>
      </p:sp>
    </p:spTree>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E" dirty="0" smtClean="0"/>
              <a:t>Design Patterns Examples</a:t>
            </a:r>
            <a:endParaRPr lang="en-IE" dirty="0"/>
          </a:p>
        </p:txBody>
      </p:sp>
      <p:sp>
        <p:nvSpPr>
          <p:cNvPr id="4" name="Text Placeholder 3"/>
          <p:cNvSpPr>
            <a:spLocks noGrp="1"/>
          </p:cNvSpPr>
          <p:nvPr>
            <p:ph type="body" idx="1"/>
          </p:nvPr>
        </p:nvSpPr>
        <p:spPr>
          <a:xfrm>
            <a:off x="10030792" y="8405192"/>
            <a:ext cx="2762912" cy="1204392"/>
          </a:xfrm>
        </p:spPr>
        <p:txBody>
          <a:bodyPr/>
          <a:lstStyle/>
          <a:p>
            <a:pPr marL="0" indent="0">
              <a:buNone/>
            </a:pPr>
            <a:r>
              <a:rPr lang="en-IE" sz="1800" dirty="0" smtClean="0"/>
              <a:t>Note:  this area is </a:t>
            </a:r>
            <a:br>
              <a:rPr lang="en-IE" sz="1800" dirty="0" smtClean="0"/>
            </a:br>
            <a:r>
              <a:rPr lang="en-IE" sz="1800" dirty="0" smtClean="0"/>
              <a:t>covered in detail in the </a:t>
            </a:r>
            <a:br>
              <a:rPr lang="en-IE" sz="1800" dirty="0" smtClean="0"/>
            </a:br>
            <a:r>
              <a:rPr lang="en-IE" sz="1800" dirty="0" smtClean="0"/>
              <a:t>Design Patterns Module.</a:t>
            </a:r>
            <a:endParaRPr lang="en-IE" sz="18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4317" y="2212504"/>
            <a:ext cx="7068443" cy="660293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 name="Rectangle 1"/>
          <p:cNvSpPr/>
          <p:nvPr/>
        </p:nvSpPr>
        <p:spPr>
          <a:xfrm>
            <a:off x="165696" y="9341296"/>
            <a:ext cx="2606804" cy="338554"/>
          </a:xfrm>
          <a:prstGeom prst="rect">
            <a:avLst/>
          </a:prstGeom>
        </p:spPr>
        <p:txBody>
          <a:bodyPr wrap="none">
            <a:spAutoFit/>
          </a:bodyPr>
          <a:lstStyle/>
          <a:p>
            <a:r>
              <a:rPr lang="en-IE" sz="1600" dirty="0"/>
              <a:t>https://dzone.com/refcardz</a:t>
            </a:r>
          </a:p>
        </p:txBody>
      </p:sp>
    </p:spTree>
    <p:extLst>
      <p:ext uri="{BB962C8B-B14F-4D97-AF65-F5344CB8AC3E}">
        <p14:creationId xmlns:p14="http://schemas.microsoft.com/office/powerpoint/2010/main" val="2828191375"/>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p:cNvSpPr>
          <p:nvPr>
            <p:ph type="title"/>
          </p:nvPr>
        </p:nvSpPr>
        <p:spPr>
          <a:prstGeom prst="rect">
            <a:avLst/>
          </a:prstGeom>
        </p:spPr>
        <p:txBody>
          <a:bodyPr/>
          <a:lstStyle/>
          <a:p>
            <a:r>
              <a:t>Components</a:t>
            </a:r>
          </a:p>
        </p:txBody>
      </p:sp>
      <p:sp>
        <p:nvSpPr>
          <p:cNvPr id="312" name="Shape 312"/>
          <p:cNvSpPr>
            <a:spLocks noGrp="1"/>
          </p:cNvSpPr>
          <p:nvPr>
            <p:ph type="body" idx="1"/>
          </p:nvPr>
        </p:nvSpPr>
        <p:spPr>
          <a:xfrm>
            <a:off x="558800" y="2120900"/>
            <a:ext cx="8382000" cy="6985000"/>
          </a:xfrm>
          <a:prstGeom prst="rect">
            <a:avLst/>
          </a:prstGeom>
        </p:spPr>
        <p:txBody>
          <a:bodyPr/>
          <a:lstStyle/>
          <a:p>
            <a:pPr>
              <a:lnSpc>
                <a:spcPct val="120000"/>
              </a:lnSpc>
              <a:spcBef>
                <a:spcPts val="500"/>
              </a:spcBef>
            </a:pPr>
            <a:r>
              <a:rPr dirty="0"/>
              <a:t>Software components are binary units of:</a:t>
            </a:r>
          </a:p>
          <a:p>
            <a:pPr lvl="1">
              <a:lnSpc>
                <a:spcPct val="120000"/>
              </a:lnSpc>
              <a:spcBef>
                <a:spcPts val="500"/>
              </a:spcBef>
            </a:pPr>
            <a:r>
              <a:rPr dirty="0"/>
              <a:t>independent production, </a:t>
            </a:r>
          </a:p>
          <a:p>
            <a:pPr lvl="1">
              <a:lnSpc>
                <a:spcPct val="120000"/>
              </a:lnSpc>
              <a:spcBef>
                <a:spcPts val="500"/>
              </a:spcBef>
            </a:pPr>
            <a:r>
              <a:rPr dirty="0"/>
              <a:t>acquisition, </a:t>
            </a:r>
          </a:p>
          <a:p>
            <a:pPr lvl="1">
              <a:lnSpc>
                <a:spcPct val="120000"/>
              </a:lnSpc>
              <a:spcBef>
                <a:spcPts val="500"/>
              </a:spcBef>
            </a:pPr>
            <a:r>
              <a:rPr dirty="0"/>
              <a:t>deployment </a:t>
            </a:r>
          </a:p>
          <a:p>
            <a:pPr>
              <a:lnSpc>
                <a:spcPct val="120000"/>
              </a:lnSpc>
              <a:spcBef>
                <a:spcPts val="500"/>
              </a:spcBef>
            </a:pPr>
            <a:r>
              <a:rPr dirty="0"/>
              <a:t>that interact to form a  functioning program. (</a:t>
            </a:r>
            <a:r>
              <a:rPr dirty="0" err="1" smtClean="0"/>
              <a:t>Szyperski</a:t>
            </a:r>
            <a:r>
              <a:rPr lang="en-IE" dirty="0" smtClean="0"/>
              <a:t>, 1998</a:t>
            </a:r>
            <a:r>
              <a:rPr dirty="0" smtClean="0"/>
              <a:t>)</a:t>
            </a:r>
            <a:endParaRPr dirty="0"/>
          </a:p>
          <a:p>
            <a:pPr>
              <a:lnSpc>
                <a:spcPct val="120000"/>
              </a:lnSpc>
              <a:spcBef>
                <a:spcPts val="500"/>
              </a:spcBef>
            </a:pPr>
            <a:r>
              <a:rPr dirty="0"/>
              <a:t>Emphasis </a:t>
            </a:r>
            <a:r>
              <a:rPr dirty="0" smtClean="0"/>
              <a:t>on </a:t>
            </a:r>
            <a:r>
              <a:rPr dirty="0"/>
              <a:t>reusable </a:t>
            </a:r>
            <a:r>
              <a:rPr dirty="0" smtClean="0"/>
              <a:t>units</a:t>
            </a:r>
            <a:r>
              <a:rPr lang="en-IE" dirty="0" smtClean="0"/>
              <a:t>.</a:t>
            </a:r>
            <a:endParaRPr dirty="0"/>
          </a:p>
          <a:p>
            <a:pPr>
              <a:lnSpc>
                <a:spcPct val="120000"/>
              </a:lnSpc>
              <a:spcBef>
                <a:spcPts val="500"/>
              </a:spcBef>
            </a:pPr>
            <a:r>
              <a:rPr dirty="0"/>
              <a:t>A component must be compatible and interoperate with a whole range of other components.</a:t>
            </a:r>
          </a:p>
          <a:p>
            <a:pPr>
              <a:lnSpc>
                <a:spcPct val="120000"/>
              </a:lnSpc>
              <a:spcBef>
                <a:spcPts val="500"/>
              </a:spcBef>
            </a:pPr>
            <a:r>
              <a:rPr dirty="0"/>
              <a:t>Two main issues arise with respect to interoperability information: </a:t>
            </a:r>
          </a:p>
          <a:p>
            <a:pPr lvl="1">
              <a:lnSpc>
                <a:spcPct val="120000"/>
              </a:lnSpc>
              <a:spcBef>
                <a:spcPts val="500"/>
              </a:spcBef>
            </a:pPr>
            <a:r>
              <a:rPr dirty="0"/>
              <a:t>How to express interoperability information</a:t>
            </a:r>
          </a:p>
          <a:p>
            <a:pPr lvl="1">
              <a:lnSpc>
                <a:spcPct val="120000"/>
              </a:lnSpc>
              <a:spcBef>
                <a:spcPts val="500"/>
              </a:spcBef>
            </a:pPr>
            <a:r>
              <a:rPr dirty="0"/>
              <a:t>How to publish this information</a:t>
            </a:r>
          </a:p>
        </p:txBody>
      </p:sp>
      <p:sp>
        <p:nvSpPr>
          <p:cNvPr id="313" name="Shape 313"/>
          <p:cNvSpPr>
            <a:spLocks noGrp="1"/>
          </p:cNvSpPr>
          <p:nvPr>
            <p:ph type="sldNum" sz="quarter" idx="2"/>
          </p:nvPr>
        </p:nvSpPr>
        <p:spPr>
          <a:xfrm>
            <a:off x="12268200" y="9194800"/>
            <a:ext cx="312014" cy="304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24</a:t>
            </a:fld>
            <a:endParaRPr/>
          </a:p>
        </p:txBody>
      </p:sp>
      <p:pic>
        <p:nvPicPr>
          <p:cNvPr id="314" name="image.pdf"/>
          <p:cNvPicPr>
            <a:picLocks noChangeAspect="1"/>
          </p:cNvPicPr>
          <p:nvPr/>
        </p:nvPicPr>
        <p:blipFill>
          <a:blip r:embed="rId2">
            <a:extLst/>
          </a:blip>
          <a:stretch>
            <a:fillRect/>
          </a:stretch>
        </p:blipFill>
        <p:spPr>
          <a:xfrm>
            <a:off x="9831483" y="2357437"/>
            <a:ext cx="2349501" cy="6570464"/>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Shape 316"/>
          <p:cNvSpPr>
            <a:spLocks noGrp="1"/>
          </p:cNvSpPr>
          <p:nvPr>
            <p:ph type="title"/>
          </p:nvPr>
        </p:nvSpPr>
        <p:spPr>
          <a:xfrm>
            <a:off x="596900" y="228600"/>
            <a:ext cx="10442004" cy="1485900"/>
          </a:xfrm>
          <a:prstGeom prst="rect">
            <a:avLst/>
          </a:prstGeom>
        </p:spPr>
        <p:txBody>
          <a:bodyPr/>
          <a:lstStyle/>
          <a:p>
            <a:r>
              <a:rPr dirty="0"/>
              <a:t>Exploring a </a:t>
            </a:r>
            <a:r>
              <a:rPr dirty="0" smtClean="0"/>
              <a:t>Component</a:t>
            </a:r>
            <a:r>
              <a:rPr lang="en-IE" dirty="0" smtClean="0"/>
              <a:t> (xstream-1-4-3.jar)</a:t>
            </a:r>
            <a:endParaRPr dirty="0"/>
          </a:p>
        </p:txBody>
      </p:sp>
      <p:sp>
        <p:nvSpPr>
          <p:cNvPr id="317" name="Shape 317"/>
          <p:cNvSpPr>
            <a:spLocks noGrp="1"/>
          </p:cNvSpPr>
          <p:nvPr>
            <p:ph type="sldNum" sz="quarter" idx="2"/>
          </p:nvPr>
        </p:nvSpPr>
        <p:spPr>
          <a:xfrm>
            <a:off x="12268200" y="9194800"/>
            <a:ext cx="312014" cy="304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25</a:t>
            </a:fld>
            <a:endParaRPr/>
          </a:p>
        </p:txBody>
      </p:sp>
      <p:sp>
        <p:nvSpPr>
          <p:cNvPr id="318" name="Shape 318"/>
          <p:cNvSpPr/>
          <p:nvPr/>
        </p:nvSpPr>
        <p:spPr>
          <a:xfrm>
            <a:off x="4031421" y="2221597"/>
            <a:ext cx="8662640" cy="6750566"/>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val="1"/>
            </a:ext>
          </a:extLst>
        </p:spPr>
        <p:txBody>
          <a:bodyPr wrap="square" lIns="50800" tIns="50800" rIns="50800" bIns="50800" anchor="b">
            <a:spAutoFit/>
          </a:bodyPr>
          <a:lstStyle/>
          <a:p>
            <a:pPr defTabSz="584200">
              <a:defRPr sz="1400">
                <a:latin typeface="+mn-lt"/>
                <a:ea typeface="+mn-ea"/>
                <a:cs typeface="+mn-cs"/>
                <a:sym typeface="Helvetica Neue Light"/>
              </a:defRPr>
            </a:pPr>
            <a:r>
              <a:rPr sz="1800" dirty="0">
                <a:solidFill>
                  <a:srgbClr val="931A68"/>
                </a:solidFill>
                <a:latin typeface="Monaco"/>
                <a:ea typeface="Monaco"/>
                <a:cs typeface="Monaco"/>
                <a:sym typeface="Monaco"/>
              </a:rPr>
              <a:t>public</a:t>
            </a:r>
            <a:r>
              <a:rPr sz="1800" dirty="0">
                <a:latin typeface="Monaco"/>
                <a:ea typeface="Monaco"/>
                <a:cs typeface="Monaco"/>
                <a:sym typeface="Monaco"/>
              </a:rPr>
              <a:t> </a:t>
            </a:r>
            <a:r>
              <a:rPr sz="1800" dirty="0">
                <a:solidFill>
                  <a:srgbClr val="931A68"/>
                </a:solidFill>
                <a:latin typeface="Monaco"/>
                <a:ea typeface="Monaco"/>
                <a:cs typeface="Monaco"/>
                <a:sym typeface="Monaco"/>
              </a:rPr>
              <a:t>class</a:t>
            </a:r>
            <a:r>
              <a:rPr sz="1800" dirty="0">
                <a:latin typeface="Monaco"/>
                <a:ea typeface="Monaco"/>
                <a:cs typeface="Monaco"/>
                <a:sym typeface="Monaco"/>
              </a:rPr>
              <a:t> </a:t>
            </a:r>
            <a:r>
              <a:rPr sz="1800" dirty="0" smtClean="0">
                <a:latin typeface="Monaco"/>
                <a:ea typeface="Monaco"/>
                <a:cs typeface="Monaco"/>
                <a:sym typeface="Monaco"/>
              </a:rPr>
              <a:t>Main{</a:t>
            </a:r>
            <a:endParaRPr sz="1800" dirty="0">
              <a:latin typeface="Monaco"/>
              <a:ea typeface="Monaco"/>
              <a:cs typeface="Monaco"/>
              <a:sym typeface="Monaco"/>
            </a:endParaRPr>
          </a:p>
          <a:p>
            <a:pPr defTabSz="584200">
              <a:defRPr sz="1400">
                <a:latin typeface="+mn-lt"/>
                <a:ea typeface="+mn-ea"/>
                <a:cs typeface="+mn-cs"/>
                <a:sym typeface="Helvetica Neue Light"/>
              </a:defRPr>
            </a:pPr>
            <a:r>
              <a:rPr sz="1800" dirty="0">
                <a:latin typeface="Monaco"/>
                <a:ea typeface="Monaco"/>
                <a:cs typeface="Monaco"/>
                <a:sym typeface="Monaco"/>
              </a:rPr>
              <a:t>  </a:t>
            </a:r>
            <a:r>
              <a:rPr sz="1800" dirty="0">
                <a:solidFill>
                  <a:srgbClr val="931A68"/>
                </a:solidFill>
                <a:latin typeface="Monaco"/>
                <a:ea typeface="Monaco"/>
                <a:cs typeface="Monaco"/>
                <a:sym typeface="Monaco"/>
              </a:rPr>
              <a:t>public</a:t>
            </a:r>
            <a:r>
              <a:rPr sz="1800" dirty="0">
                <a:latin typeface="Monaco"/>
                <a:ea typeface="Monaco"/>
                <a:cs typeface="Monaco"/>
                <a:sym typeface="Monaco"/>
              </a:rPr>
              <a:t> </a:t>
            </a:r>
            <a:r>
              <a:rPr sz="1800" dirty="0">
                <a:solidFill>
                  <a:srgbClr val="931A68"/>
                </a:solidFill>
                <a:latin typeface="Monaco"/>
                <a:ea typeface="Monaco"/>
                <a:cs typeface="Monaco"/>
                <a:sym typeface="Monaco"/>
              </a:rPr>
              <a:t>static</a:t>
            </a:r>
            <a:r>
              <a:rPr sz="1800" dirty="0">
                <a:latin typeface="Monaco"/>
                <a:ea typeface="Monaco"/>
                <a:cs typeface="Monaco"/>
                <a:sym typeface="Monaco"/>
              </a:rPr>
              <a:t> </a:t>
            </a:r>
            <a:r>
              <a:rPr sz="1800" dirty="0">
                <a:solidFill>
                  <a:srgbClr val="931A68"/>
                </a:solidFill>
                <a:latin typeface="Monaco"/>
                <a:ea typeface="Monaco"/>
                <a:cs typeface="Monaco"/>
                <a:sym typeface="Monaco"/>
              </a:rPr>
              <a:t>void</a:t>
            </a:r>
            <a:r>
              <a:rPr sz="1800" dirty="0">
                <a:latin typeface="Monaco"/>
                <a:ea typeface="Monaco"/>
                <a:cs typeface="Monaco"/>
                <a:sym typeface="Monaco"/>
              </a:rPr>
              <a:t> main(String[] args) </a:t>
            </a:r>
            <a:r>
              <a:rPr sz="1800" dirty="0" smtClean="0">
                <a:solidFill>
                  <a:srgbClr val="931A68"/>
                </a:solidFill>
                <a:latin typeface="Monaco"/>
                <a:ea typeface="Monaco"/>
                <a:cs typeface="Monaco"/>
                <a:sym typeface="Monaco"/>
              </a:rPr>
              <a:t>throws</a:t>
            </a:r>
            <a:r>
              <a:rPr lang="en-IE" sz="1800" dirty="0">
                <a:latin typeface="Monaco"/>
                <a:ea typeface="Monaco"/>
                <a:cs typeface="Monaco"/>
                <a:sym typeface="Monaco"/>
              </a:rPr>
              <a:t> </a:t>
            </a:r>
            <a:r>
              <a:rPr sz="1800" dirty="0" smtClean="0">
                <a:latin typeface="Monaco"/>
                <a:ea typeface="Monaco"/>
                <a:cs typeface="Monaco"/>
                <a:sym typeface="Monaco"/>
              </a:rPr>
              <a:t>IOException{</a:t>
            </a:r>
            <a:endParaRPr sz="1800" dirty="0">
              <a:latin typeface="Monaco"/>
              <a:ea typeface="Monaco"/>
              <a:cs typeface="Monaco"/>
              <a:sym typeface="Monaco"/>
            </a:endParaRPr>
          </a:p>
          <a:p>
            <a:pPr defTabSz="584200">
              <a:defRPr sz="1400">
                <a:latin typeface="+mn-lt"/>
                <a:ea typeface="+mn-ea"/>
                <a:cs typeface="+mn-cs"/>
                <a:sym typeface="Helvetica Neue Light"/>
              </a:defRPr>
            </a:pPr>
            <a:r>
              <a:rPr sz="1800" dirty="0">
                <a:latin typeface="Monaco"/>
                <a:ea typeface="Monaco"/>
                <a:cs typeface="Monaco"/>
                <a:sym typeface="Monaco"/>
              </a:rPr>
              <a:t>    </a:t>
            </a:r>
            <a:r>
              <a:rPr sz="1800" dirty="0" err="1">
                <a:latin typeface="Monaco"/>
                <a:ea typeface="Monaco"/>
                <a:cs typeface="Monaco"/>
                <a:sym typeface="Monaco"/>
              </a:rPr>
              <a:t>FileLogger</a:t>
            </a:r>
            <a:r>
              <a:rPr sz="1800" dirty="0">
                <a:latin typeface="Monaco"/>
                <a:ea typeface="Monaco"/>
                <a:cs typeface="Monaco"/>
                <a:sym typeface="Monaco"/>
              </a:rPr>
              <a:t> logger = </a:t>
            </a:r>
            <a:r>
              <a:rPr sz="1800" dirty="0" err="1">
                <a:latin typeface="Monaco"/>
                <a:ea typeface="Monaco"/>
                <a:cs typeface="Monaco"/>
                <a:sym typeface="Monaco"/>
              </a:rPr>
              <a:t>FileLogger.getLogger</a:t>
            </a:r>
            <a:r>
              <a:rPr sz="1800" dirty="0">
                <a:latin typeface="Monaco"/>
                <a:ea typeface="Monaco"/>
                <a:cs typeface="Monaco"/>
                <a:sym typeface="Monaco"/>
              </a:rPr>
              <a:t>();</a:t>
            </a:r>
          </a:p>
          <a:p>
            <a:pPr defTabSz="584200">
              <a:defRPr sz="1400">
                <a:latin typeface="+mn-lt"/>
                <a:ea typeface="+mn-ea"/>
                <a:cs typeface="+mn-cs"/>
                <a:sym typeface="Helvetica Neue Light"/>
              </a:defRPr>
            </a:pPr>
            <a:endParaRPr sz="1800" dirty="0">
              <a:latin typeface="Monaco"/>
              <a:ea typeface="Monaco"/>
              <a:cs typeface="Monaco"/>
              <a:sym typeface="Monaco"/>
            </a:endParaRPr>
          </a:p>
          <a:p>
            <a:pPr defTabSz="584200">
              <a:defRPr sz="1400">
                <a:latin typeface="+mn-lt"/>
                <a:ea typeface="+mn-ea"/>
                <a:cs typeface="+mn-cs"/>
                <a:sym typeface="Helvetica Neue Light"/>
              </a:defRPr>
            </a:pPr>
            <a:r>
              <a:rPr sz="1800" dirty="0">
                <a:latin typeface="Monaco"/>
                <a:ea typeface="Monaco"/>
                <a:cs typeface="Monaco"/>
                <a:sym typeface="Monaco"/>
              </a:rPr>
              <a:t>    logger.log(</a:t>
            </a:r>
            <a:r>
              <a:rPr sz="1800" dirty="0">
                <a:solidFill>
                  <a:srgbClr val="3933FF"/>
                </a:solidFill>
                <a:latin typeface="Monaco"/>
                <a:ea typeface="Monaco"/>
                <a:cs typeface="Monaco"/>
                <a:sym typeface="Monaco"/>
              </a:rPr>
              <a:t>"Creating contact list"</a:t>
            </a:r>
            <a:r>
              <a:rPr sz="1800" dirty="0">
                <a:latin typeface="Monaco"/>
                <a:ea typeface="Monaco"/>
                <a:cs typeface="Monaco"/>
                <a:sym typeface="Monaco"/>
              </a:rPr>
              <a:t>);</a:t>
            </a:r>
          </a:p>
          <a:p>
            <a:pPr defTabSz="584200">
              <a:defRPr sz="1400">
                <a:latin typeface="+mn-lt"/>
                <a:ea typeface="+mn-ea"/>
                <a:cs typeface="+mn-cs"/>
                <a:sym typeface="Helvetica Neue Light"/>
              </a:defRPr>
            </a:pPr>
            <a:endParaRPr sz="1800" dirty="0">
              <a:latin typeface="Monaco"/>
              <a:ea typeface="Monaco"/>
              <a:cs typeface="Monaco"/>
              <a:sym typeface="Monaco"/>
            </a:endParaRPr>
          </a:p>
          <a:p>
            <a:pPr defTabSz="584200">
              <a:defRPr sz="1400">
                <a:latin typeface="+mn-lt"/>
                <a:ea typeface="+mn-ea"/>
                <a:cs typeface="+mn-cs"/>
                <a:sym typeface="Helvetica Neue Light"/>
              </a:defRPr>
            </a:pPr>
            <a:r>
              <a:rPr sz="1800" dirty="0">
                <a:latin typeface="Monaco"/>
                <a:ea typeface="Monaco"/>
                <a:cs typeface="Monaco"/>
                <a:sym typeface="Monaco"/>
              </a:rPr>
              <a:t>    List&lt;Contact&gt; contacts = </a:t>
            </a:r>
            <a:r>
              <a:rPr sz="1800" dirty="0">
                <a:solidFill>
                  <a:srgbClr val="931A68"/>
                </a:solidFill>
                <a:latin typeface="Monaco"/>
                <a:ea typeface="Monaco"/>
                <a:cs typeface="Monaco"/>
                <a:sym typeface="Monaco"/>
              </a:rPr>
              <a:t>new</a:t>
            </a:r>
            <a:r>
              <a:rPr sz="1800" dirty="0">
                <a:latin typeface="Monaco"/>
                <a:ea typeface="Monaco"/>
                <a:cs typeface="Monaco"/>
                <a:sym typeface="Monaco"/>
              </a:rPr>
              <a:t> </a:t>
            </a:r>
            <a:r>
              <a:rPr sz="1800" dirty="0" err="1">
                <a:latin typeface="Monaco"/>
                <a:ea typeface="Monaco"/>
                <a:cs typeface="Monaco"/>
                <a:sym typeface="Monaco"/>
              </a:rPr>
              <a:t>ArrayList</a:t>
            </a:r>
            <a:r>
              <a:rPr sz="1800" dirty="0">
                <a:latin typeface="Monaco"/>
                <a:ea typeface="Monaco"/>
                <a:cs typeface="Monaco"/>
                <a:sym typeface="Monaco"/>
              </a:rPr>
              <a:t>&lt;Contact&gt;();</a:t>
            </a:r>
          </a:p>
          <a:p>
            <a:pPr defTabSz="584200">
              <a:defRPr sz="1400">
                <a:latin typeface="+mn-lt"/>
                <a:ea typeface="+mn-ea"/>
                <a:cs typeface="+mn-cs"/>
                <a:sym typeface="Helvetica Neue Light"/>
              </a:defRPr>
            </a:pPr>
            <a:r>
              <a:rPr sz="1800" dirty="0">
                <a:latin typeface="Monaco"/>
                <a:ea typeface="Monaco"/>
                <a:cs typeface="Monaco"/>
                <a:sym typeface="Monaco"/>
              </a:rPr>
              <a:t>    logger.log(</a:t>
            </a:r>
            <a:r>
              <a:rPr sz="1800" dirty="0">
                <a:solidFill>
                  <a:srgbClr val="3933FF"/>
                </a:solidFill>
                <a:latin typeface="Monaco"/>
                <a:ea typeface="Monaco"/>
                <a:cs typeface="Monaco"/>
                <a:sym typeface="Monaco"/>
              </a:rPr>
              <a:t>"Adding contacts"</a:t>
            </a:r>
            <a:r>
              <a:rPr sz="1800" dirty="0">
                <a:latin typeface="Monaco"/>
                <a:ea typeface="Monaco"/>
                <a:cs typeface="Monaco"/>
                <a:sym typeface="Monaco"/>
              </a:rPr>
              <a:t>);</a:t>
            </a:r>
          </a:p>
          <a:p>
            <a:pPr defTabSz="584200">
              <a:defRPr sz="1400">
                <a:latin typeface="+mn-lt"/>
                <a:ea typeface="+mn-ea"/>
                <a:cs typeface="+mn-cs"/>
                <a:sym typeface="Helvetica Neue Light"/>
              </a:defRPr>
            </a:pPr>
            <a:r>
              <a:rPr sz="1800" dirty="0">
                <a:latin typeface="Monaco"/>
                <a:ea typeface="Monaco"/>
                <a:cs typeface="Monaco"/>
                <a:sym typeface="Monaco"/>
              </a:rPr>
              <a:t>    </a:t>
            </a:r>
            <a:r>
              <a:rPr sz="1800" dirty="0" err="1">
                <a:latin typeface="Monaco"/>
                <a:ea typeface="Monaco"/>
                <a:cs typeface="Monaco"/>
                <a:sym typeface="Monaco"/>
              </a:rPr>
              <a:t>contacts.add</a:t>
            </a:r>
            <a:r>
              <a:rPr sz="1800" dirty="0">
                <a:latin typeface="Monaco"/>
                <a:ea typeface="Monaco"/>
                <a:cs typeface="Monaco"/>
                <a:sym typeface="Monaco"/>
              </a:rPr>
              <a:t>(</a:t>
            </a:r>
            <a:r>
              <a:rPr sz="1800" dirty="0">
                <a:solidFill>
                  <a:srgbClr val="931A68"/>
                </a:solidFill>
                <a:latin typeface="Monaco"/>
                <a:ea typeface="Monaco"/>
                <a:cs typeface="Monaco"/>
                <a:sym typeface="Monaco"/>
              </a:rPr>
              <a:t>new</a:t>
            </a:r>
            <a:r>
              <a:rPr sz="1800" dirty="0">
                <a:latin typeface="Monaco"/>
                <a:ea typeface="Monaco"/>
                <a:cs typeface="Monaco"/>
                <a:sym typeface="Monaco"/>
              </a:rPr>
              <a:t> Contact(</a:t>
            </a:r>
            <a:r>
              <a:rPr sz="1800" dirty="0">
                <a:solidFill>
                  <a:srgbClr val="3933FF"/>
                </a:solidFill>
                <a:latin typeface="Monaco"/>
                <a:ea typeface="Monaco"/>
                <a:cs typeface="Monaco"/>
                <a:sym typeface="Monaco"/>
              </a:rPr>
              <a:t>"Mike"</a:t>
            </a:r>
            <a:r>
              <a:rPr sz="1800" dirty="0">
                <a:latin typeface="Monaco"/>
                <a:ea typeface="Monaco"/>
                <a:cs typeface="Monaco"/>
                <a:sym typeface="Monaco"/>
              </a:rPr>
              <a:t>));</a:t>
            </a:r>
          </a:p>
          <a:p>
            <a:pPr defTabSz="584200">
              <a:defRPr sz="1400">
                <a:latin typeface="+mn-lt"/>
                <a:ea typeface="+mn-ea"/>
                <a:cs typeface="+mn-cs"/>
                <a:sym typeface="Helvetica Neue Light"/>
              </a:defRPr>
            </a:pPr>
            <a:r>
              <a:rPr sz="1800" dirty="0">
                <a:latin typeface="Monaco"/>
                <a:ea typeface="Monaco"/>
                <a:cs typeface="Monaco"/>
                <a:sym typeface="Monaco"/>
              </a:rPr>
              <a:t>    </a:t>
            </a:r>
            <a:r>
              <a:rPr sz="1800" dirty="0" err="1">
                <a:latin typeface="Monaco"/>
                <a:ea typeface="Monaco"/>
                <a:cs typeface="Monaco"/>
                <a:sym typeface="Monaco"/>
              </a:rPr>
              <a:t>contacts.add</a:t>
            </a:r>
            <a:r>
              <a:rPr sz="1800" dirty="0">
                <a:latin typeface="Monaco"/>
                <a:ea typeface="Monaco"/>
                <a:cs typeface="Monaco"/>
                <a:sym typeface="Monaco"/>
              </a:rPr>
              <a:t>(</a:t>
            </a:r>
            <a:r>
              <a:rPr sz="1800" dirty="0">
                <a:solidFill>
                  <a:srgbClr val="931A68"/>
                </a:solidFill>
                <a:latin typeface="Monaco"/>
                <a:ea typeface="Monaco"/>
                <a:cs typeface="Monaco"/>
                <a:sym typeface="Monaco"/>
              </a:rPr>
              <a:t>new</a:t>
            </a:r>
            <a:r>
              <a:rPr sz="1800" dirty="0">
                <a:latin typeface="Monaco"/>
                <a:ea typeface="Monaco"/>
                <a:cs typeface="Monaco"/>
                <a:sym typeface="Monaco"/>
              </a:rPr>
              <a:t> Contact(</a:t>
            </a:r>
            <a:r>
              <a:rPr sz="1800" dirty="0">
                <a:solidFill>
                  <a:srgbClr val="3933FF"/>
                </a:solidFill>
                <a:latin typeface="Monaco"/>
                <a:ea typeface="Monaco"/>
                <a:cs typeface="Monaco"/>
                <a:sym typeface="Monaco"/>
              </a:rPr>
              <a:t>"Mary"</a:t>
            </a:r>
            <a:r>
              <a:rPr sz="1800" dirty="0">
                <a:latin typeface="Monaco"/>
                <a:ea typeface="Monaco"/>
                <a:cs typeface="Monaco"/>
                <a:sym typeface="Monaco"/>
              </a:rPr>
              <a:t>));</a:t>
            </a:r>
          </a:p>
          <a:p>
            <a:pPr defTabSz="584200">
              <a:defRPr sz="1400">
                <a:latin typeface="+mn-lt"/>
                <a:ea typeface="+mn-ea"/>
                <a:cs typeface="+mn-cs"/>
                <a:sym typeface="Helvetica Neue Light"/>
              </a:defRPr>
            </a:pPr>
            <a:r>
              <a:rPr sz="1800" dirty="0">
                <a:latin typeface="Monaco"/>
                <a:ea typeface="Monaco"/>
                <a:cs typeface="Monaco"/>
                <a:sym typeface="Monaco"/>
              </a:rPr>
              <a:t>    </a:t>
            </a:r>
            <a:r>
              <a:rPr sz="1800" dirty="0" err="1">
                <a:latin typeface="Monaco"/>
                <a:ea typeface="Monaco"/>
                <a:cs typeface="Monaco"/>
                <a:sym typeface="Monaco"/>
              </a:rPr>
              <a:t>contacts.add</a:t>
            </a:r>
            <a:r>
              <a:rPr sz="1800" dirty="0">
                <a:latin typeface="Monaco"/>
                <a:ea typeface="Monaco"/>
                <a:cs typeface="Monaco"/>
                <a:sym typeface="Monaco"/>
              </a:rPr>
              <a:t>(</a:t>
            </a:r>
            <a:r>
              <a:rPr sz="1800" dirty="0">
                <a:solidFill>
                  <a:srgbClr val="931A68"/>
                </a:solidFill>
                <a:latin typeface="Monaco"/>
                <a:ea typeface="Monaco"/>
                <a:cs typeface="Monaco"/>
                <a:sym typeface="Monaco"/>
              </a:rPr>
              <a:t>new</a:t>
            </a:r>
            <a:r>
              <a:rPr sz="1800" dirty="0">
                <a:latin typeface="Monaco"/>
                <a:ea typeface="Monaco"/>
                <a:cs typeface="Monaco"/>
                <a:sym typeface="Monaco"/>
              </a:rPr>
              <a:t> Contact(</a:t>
            </a:r>
            <a:r>
              <a:rPr sz="1800" dirty="0">
                <a:solidFill>
                  <a:srgbClr val="3933FF"/>
                </a:solidFill>
                <a:latin typeface="Monaco"/>
                <a:ea typeface="Monaco"/>
                <a:cs typeface="Monaco"/>
                <a:sym typeface="Monaco"/>
              </a:rPr>
              <a:t>"Jim"</a:t>
            </a:r>
            <a:r>
              <a:rPr sz="1800" dirty="0">
                <a:latin typeface="Monaco"/>
                <a:ea typeface="Monaco"/>
                <a:cs typeface="Monaco"/>
                <a:sym typeface="Monaco"/>
              </a:rPr>
              <a:t>));</a:t>
            </a:r>
          </a:p>
          <a:p>
            <a:pPr defTabSz="584200">
              <a:defRPr sz="1400">
                <a:latin typeface="+mn-lt"/>
                <a:ea typeface="+mn-ea"/>
                <a:cs typeface="+mn-cs"/>
                <a:sym typeface="Helvetica Neue Light"/>
              </a:defRPr>
            </a:pPr>
            <a:r>
              <a:rPr sz="1800" dirty="0">
                <a:latin typeface="Monaco"/>
                <a:ea typeface="Monaco"/>
                <a:cs typeface="Monaco"/>
                <a:sym typeface="Monaco"/>
              </a:rPr>
              <a:t>    </a:t>
            </a:r>
            <a:r>
              <a:rPr sz="1800" dirty="0" err="1">
                <a:latin typeface="Monaco"/>
                <a:ea typeface="Monaco"/>
                <a:cs typeface="Monaco"/>
                <a:sym typeface="Monaco"/>
              </a:rPr>
              <a:t>System.</a:t>
            </a:r>
            <a:r>
              <a:rPr sz="1800" dirty="0" err="1">
                <a:solidFill>
                  <a:srgbClr val="0326CC"/>
                </a:solidFill>
                <a:latin typeface="Monaco"/>
                <a:ea typeface="Monaco"/>
                <a:cs typeface="Monaco"/>
                <a:sym typeface="Monaco"/>
              </a:rPr>
              <a:t>out</a:t>
            </a:r>
            <a:r>
              <a:rPr sz="1800" dirty="0" err="1">
                <a:latin typeface="Monaco"/>
                <a:ea typeface="Monaco"/>
                <a:cs typeface="Monaco"/>
                <a:sym typeface="Monaco"/>
              </a:rPr>
              <a:t>.println</a:t>
            </a:r>
            <a:r>
              <a:rPr sz="1800" dirty="0">
                <a:latin typeface="Monaco"/>
                <a:ea typeface="Monaco"/>
                <a:cs typeface="Monaco"/>
                <a:sym typeface="Monaco"/>
              </a:rPr>
              <a:t>(contacts);</a:t>
            </a:r>
          </a:p>
          <a:p>
            <a:pPr defTabSz="584200">
              <a:defRPr sz="1400">
                <a:latin typeface="+mn-lt"/>
                <a:ea typeface="+mn-ea"/>
                <a:cs typeface="+mn-cs"/>
                <a:sym typeface="Helvetica Neue Light"/>
              </a:defRPr>
            </a:pPr>
            <a:endParaRPr sz="1800" dirty="0">
              <a:latin typeface="Monaco"/>
              <a:ea typeface="Monaco"/>
              <a:cs typeface="Monaco"/>
              <a:sym typeface="Monaco"/>
            </a:endParaRPr>
          </a:p>
          <a:p>
            <a:pPr defTabSz="584200">
              <a:defRPr sz="1400">
                <a:latin typeface="+mn-lt"/>
                <a:ea typeface="+mn-ea"/>
                <a:cs typeface="+mn-cs"/>
                <a:sym typeface="Helvetica Neue Light"/>
              </a:defRPr>
            </a:pPr>
            <a:r>
              <a:rPr sz="1800" dirty="0">
                <a:latin typeface="Monaco"/>
                <a:ea typeface="Monaco"/>
                <a:cs typeface="Monaco"/>
                <a:sym typeface="Monaco"/>
              </a:rPr>
              <a:t>    logger.log(</a:t>
            </a:r>
            <a:r>
              <a:rPr sz="1800" dirty="0">
                <a:solidFill>
                  <a:srgbClr val="3933FF"/>
                </a:solidFill>
                <a:latin typeface="Monaco"/>
                <a:ea typeface="Monaco"/>
                <a:cs typeface="Monaco"/>
                <a:sym typeface="Monaco"/>
              </a:rPr>
              <a:t>"Serializing contacts to XML"</a:t>
            </a:r>
            <a:r>
              <a:rPr sz="1800" dirty="0">
                <a:latin typeface="Monaco"/>
                <a:ea typeface="Monaco"/>
                <a:cs typeface="Monaco"/>
                <a:sym typeface="Monaco"/>
              </a:rPr>
              <a:t>);</a:t>
            </a:r>
          </a:p>
          <a:p>
            <a:pPr defTabSz="584200">
              <a:defRPr sz="1400">
                <a:latin typeface="+mn-lt"/>
                <a:ea typeface="+mn-ea"/>
                <a:cs typeface="+mn-cs"/>
                <a:sym typeface="Helvetica Neue Light"/>
              </a:defRPr>
            </a:pPr>
            <a:r>
              <a:rPr sz="1800" dirty="0">
                <a:latin typeface="Monaco"/>
                <a:ea typeface="Monaco"/>
                <a:cs typeface="Monaco"/>
                <a:sym typeface="Monaco"/>
              </a:rPr>
              <a:t>    </a:t>
            </a:r>
            <a:r>
              <a:rPr sz="1800" dirty="0" err="1">
                <a:latin typeface="Monaco"/>
                <a:ea typeface="Monaco"/>
                <a:cs typeface="Monaco"/>
                <a:sym typeface="Monaco"/>
              </a:rPr>
              <a:t>XStream</a:t>
            </a:r>
            <a:r>
              <a:rPr sz="1800" dirty="0">
                <a:latin typeface="Monaco"/>
                <a:ea typeface="Monaco"/>
                <a:cs typeface="Monaco"/>
                <a:sym typeface="Monaco"/>
              </a:rPr>
              <a:t> </a:t>
            </a:r>
            <a:r>
              <a:rPr sz="1800" dirty="0" err="1">
                <a:latin typeface="Monaco"/>
                <a:ea typeface="Monaco"/>
                <a:cs typeface="Monaco"/>
                <a:sym typeface="Monaco"/>
              </a:rPr>
              <a:t>xstream</a:t>
            </a:r>
            <a:r>
              <a:rPr sz="1800" dirty="0">
                <a:latin typeface="Monaco"/>
                <a:ea typeface="Monaco"/>
                <a:cs typeface="Monaco"/>
                <a:sym typeface="Monaco"/>
              </a:rPr>
              <a:t> = </a:t>
            </a:r>
            <a:r>
              <a:rPr sz="1800" dirty="0">
                <a:solidFill>
                  <a:srgbClr val="931A68"/>
                </a:solidFill>
                <a:latin typeface="Monaco"/>
                <a:ea typeface="Monaco"/>
                <a:cs typeface="Monaco"/>
                <a:sym typeface="Monaco"/>
              </a:rPr>
              <a:t>new</a:t>
            </a:r>
            <a:r>
              <a:rPr sz="1800" dirty="0">
                <a:latin typeface="Monaco"/>
                <a:ea typeface="Monaco"/>
                <a:cs typeface="Monaco"/>
                <a:sym typeface="Monaco"/>
              </a:rPr>
              <a:t> </a:t>
            </a:r>
            <a:r>
              <a:rPr sz="1800" dirty="0" err="1">
                <a:latin typeface="Monaco"/>
                <a:ea typeface="Monaco"/>
                <a:cs typeface="Monaco"/>
                <a:sym typeface="Monaco"/>
              </a:rPr>
              <a:t>XStream</a:t>
            </a:r>
            <a:r>
              <a:rPr sz="1800" dirty="0">
                <a:latin typeface="Monaco"/>
                <a:ea typeface="Monaco"/>
                <a:cs typeface="Monaco"/>
                <a:sym typeface="Monaco"/>
              </a:rPr>
              <a:t>(</a:t>
            </a:r>
            <a:r>
              <a:rPr sz="1800" dirty="0">
                <a:solidFill>
                  <a:srgbClr val="931A68"/>
                </a:solidFill>
                <a:latin typeface="Monaco"/>
                <a:ea typeface="Monaco"/>
                <a:cs typeface="Monaco"/>
                <a:sym typeface="Monaco"/>
              </a:rPr>
              <a:t>new</a:t>
            </a:r>
            <a:r>
              <a:rPr sz="1800" dirty="0">
                <a:latin typeface="Monaco"/>
                <a:ea typeface="Monaco"/>
                <a:cs typeface="Monaco"/>
                <a:sym typeface="Monaco"/>
              </a:rPr>
              <a:t> </a:t>
            </a:r>
            <a:r>
              <a:rPr sz="1800" dirty="0" err="1">
                <a:latin typeface="Monaco"/>
                <a:ea typeface="Monaco"/>
                <a:cs typeface="Monaco"/>
                <a:sym typeface="Monaco"/>
              </a:rPr>
              <a:t>DomDriver</a:t>
            </a:r>
            <a:r>
              <a:rPr sz="1800" dirty="0">
                <a:latin typeface="Monaco"/>
                <a:ea typeface="Monaco"/>
                <a:cs typeface="Monaco"/>
                <a:sym typeface="Monaco"/>
              </a:rPr>
              <a:t>());</a:t>
            </a:r>
          </a:p>
          <a:p>
            <a:pPr defTabSz="584200">
              <a:defRPr sz="1400">
                <a:latin typeface="+mn-lt"/>
                <a:ea typeface="+mn-ea"/>
                <a:cs typeface="+mn-cs"/>
                <a:sym typeface="Helvetica Neue Light"/>
              </a:defRPr>
            </a:pPr>
            <a:r>
              <a:rPr sz="1800" dirty="0">
                <a:latin typeface="Monaco"/>
                <a:ea typeface="Monaco"/>
                <a:cs typeface="Monaco"/>
                <a:sym typeface="Monaco"/>
              </a:rPr>
              <a:t>    ObjectOutputStream out = </a:t>
            </a:r>
            <a:endParaRPr lang="en-IE" sz="1800" dirty="0" smtClean="0">
              <a:latin typeface="Monaco"/>
              <a:ea typeface="Monaco"/>
              <a:cs typeface="Monaco"/>
              <a:sym typeface="Monaco"/>
            </a:endParaRPr>
          </a:p>
          <a:p>
            <a:pPr defTabSz="584200">
              <a:defRPr sz="1400">
                <a:latin typeface="+mn-lt"/>
                <a:ea typeface="+mn-ea"/>
                <a:cs typeface="+mn-cs"/>
                <a:sym typeface="Helvetica Neue Light"/>
              </a:defRPr>
            </a:pPr>
            <a:r>
              <a:rPr lang="en-IE" sz="1800" dirty="0">
                <a:latin typeface="Monaco"/>
                <a:ea typeface="Monaco"/>
                <a:cs typeface="Monaco"/>
                <a:sym typeface="Monaco"/>
              </a:rPr>
              <a:t> </a:t>
            </a:r>
            <a:r>
              <a:rPr lang="en-IE" sz="1800" dirty="0" smtClean="0">
                <a:latin typeface="Monaco"/>
                <a:ea typeface="Monaco"/>
                <a:cs typeface="Monaco"/>
                <a:sym typeface="Monaco"/>
              </a:rPr>
              <a:t>               </a:t>
            </a:r>
            <a:r>
              <a:rPr sz="1800" dirty="0" smtClean="0">
                <a:latin typeface="Monaco"/>
                <a:ea typeface="Monaco"/>
                <a:cs typeface="Monaco"/>
                <a:sym typeface="Monaco"/>
              </a:rPr>
              <a:t>xstream.createObjectOutputStream</a:t>
            </a:r>
            <a:endParaRPr sz="1800" dirty="0">
              <a:latin typeface="Monaco"/>
              <a:ea typeface="Monaco"/>
              <a:cs typeface="Monaco"/>
              <a:sym typeface="Monaco"/>
            </a:endParaRPr>
          </a:p>
          <a:p>
            <a:pPr defTabSz="584200">
              <a:defRPr sz="1400">
                <a:latin typeface="+mn-lt"/>
                <a:ea typeface="+mn-ea"/>
                <a:cs typeface="+mn-cs"/>
                <a:sym typeface="Helvetica Neue Light"/>
              </a:defRPr>
            </a:pPr>
            <a:r>
              <a:rPr sz="1800" dirty="0">
                <a:latin typeface="Monaco"/>
                <a:ea typeface="Monaco"/>
                <a:cs typeface="Monaco"/>
                <a:sym typeface="Monaco"/>
              </a:rPr>
              <a:t>                </a:t>
            </a:r>
            <a:r>
              <a:rPr sz="1800" dirty="0" smtClean="0">
                <a:latin typeface="Monaco"/>
                <a:ea typeface="Monaco"/>
                <a:cs typeface="Monaco"/>
                <a:sym typeface="Monaco"/>
              </a:rPr>
              <a:t>(</a:t>
            </a:r>
            <a:r>
              <a:rPr sz="1800" dirty="0">
                <a:solidFill>
                  <a:srgbClr val="931A68"/>
                </a:solidFill>
                <a:latin typeface="Monaco"/>
                <a:ea typeface="Monaco"/>
                <a:cs typeface="Monaco"/>
                <a:sym typeface="Monaco"/>
              </a:rPr>
              <a:t>new</a:t>
            </a:r>
            <a:r>
              <a:rPr sz="1800" dirty="0">
                <a:latin typeface="Monaco"/>
                <a:ea typeface="Monaco"/>
                <a:cs typeface="Monaco"/>
                <a:sym typeface="Monaco"/>
              </a:rPr>
              <a:t> FileWriter(</a:t>
            </a:r>
            <a:r>
              <a:rPr sz="1800" dirty="0">
                <a:solidFill>
                  <a:srgbClr val="3933FF"/>
                </a:solidFill>
                <a:latin typeface="Monaco"/>
                <a:ea typeface="Monaco"/>
                <a:cs typeface="Monaco"/>
                <a:sym typeface="Monaco"/>
              </a:rPr>
              <a:t>"contacts.xml"</a:t>
            </a:r>
            <a:r>
              <a:rPr sz="1800" dirty="0">
                <a:latin typeface="Monaco"/>
                <a:ea typeface="Monaco"/>
                <a:cs typeface="Monaco"/>
                <a:sym typeface="Monaco"/>
              </a:rPr>
              <a:t>));</a:t>
            </a:r>
          </a:p>
          <a:p>
            <a:pPr defTabSz="584200">
              <a:defRPr sz="1400">
                <a:latin typeface="+mn-lt"/>
                <a:ea typeface="+mn-ea"/>
                <a:cs typeface="+mn-cs"/>
                <a:sym typeface="Helvetica Neue Light"/>
              </a:defRPr>
            </a:pPr>
            <a:r>
              <a:rPr sz="1800" dirty="0">
                <a:latin typeface="Monaco"/>
                <a:ea typeface="Monaco"/>
                <a:cs typeface="Monaco"/>
                <a:sym typeface="Monaco"/>
              </a:rPr>
              <a:t>    </a:t>
            </a:r>
            <a:r>
              <a:rPr sz="1800" dirty="0" err="1">
                <a:latin typeface="Monaco"/>
                <a:ea typeface="Monaco"/>
                <a:cs typeface="Monaco"/>
                <a:sym typeface="Monaco"/>
              </a:rPr>
              <a:t>out.writeObject</a:t>
            </a:r>
            <a:r>
              <a:rPr sz="1800" dirty="0">
                <a:latin typeface="Monaco"/>
                <a:ea typeface="Monaco"/>
                <a:cs typeface="Monaco"/>
                <a:sym typeface="Monaco"/>
              </a:rPr>
              <a:t>(contacts);</a:t>
            </a:r>
          </a:p>
          <a:p>
            <a:pPr defTabSz="584200">
              <a:defRPr sz="1400">
                <a:latin typeface="+mn-lt"/>
                <a:ea typeface="+mn-ea"/>
                <a:cs typeface="+mn-cs"/>
                <a:sym typeface="Helvetica Neue Light"/>
              </a:defRPr>
            </a:pPr>
            <a:r>
              <a:rPr sz="1800" dirty="0">
                <a:latin typeface="Monaco"/>
                <a:ea typeface="Monaco"/>
                <a:cs typeface="Monaco"/>
                <a:sym typeface="Monaco"/>
              </a:rPr>
              <a:t>    </a:t>
            </a:r>
            <a:r>
              <a:rPr sz="1800" dirty="0" err="1">
                <a:latin typeface="Monaco"/>
                <a:ea typeface="Monaco"/>
                <a:cs typeface="Monaco"/>
                <a:sym typeface="Monaco"/>
              </a:rPr>
              <a:t>out.close</a:t>
            </a:r>
            <a:r>
              <a:rPr sz="1800" dirty="0">
                <a:latin typeface="Monaco"/>
                <a:ea typeface="Monaco"/>
                <a:cs typeface="Monaco"/>
                <a:sym typeface="Monaco"/>
              </a:rPr>
              <a:t>();</a:t>
            </a:r>
          </a:p>
          <a:p>
            <a:pPr defTabSz="584200">
              <a:defRPr sz="1400">
                <a:latin typeface="+mn-lt"/>
                <a:ea typeface="+mn-ea"/>
                <a:cs typeface="+mn-cs"/>
                <a:sym typeface="Helvetica Neue Light"/>
              </a:defRPr>
            </a:pPr>
            <a:r>
              <a:rPr sz="1800" dirty="0">
                <a:latin typeface="Monaco"/>
                <a:ea typeface="Monaco"/>
                <a:cs typeface="Monaco"/>
                <a:sym typeface="Monaco"/>
              </a:rPr>
              <a:t>    </a:t>
            </a:r>
          </a:p>
          <a:p>
            <a:pPr defTabSz="584200">
              <a:defRPr sz="1400">
                <a:latin typeface="+mn-lt"/>
                <a:ea typeface="+mn-ea"/>
                <a:cs typeface="+mn-cs"/>
                <a:sym typeface="Helvetica Neue Light"/>
              </a:defRPr>
            </a:pPr>
            <a:r>
              <a:rPr sz="1800" dirty="0">
                <a:latin typeface="Monaco"/>
                <a:ea typeface="Monaco"/>
                <a:cs typeface="Monaco"/>
                <a:sym typeface="Monaco"/>
              </a:rPr>
              <a:t>    logger.log(</a:t>
            </a:r>
            <a:r>
              <a:rPr sz="1800" dirty="0">
                <a:solidFill>
                  <a:srgbClr val="3933FF"/>
                </a:solidFill>
                <a:latin typeface="Monaco"/>
                <a:ea typeface="Monaco"/>
                <a:cs typeface="Monaco"/>
                <a:sym typeface="Monaco"/>
              </a:rPr>
              <a:t>"Finished - shutting down"</a:t>
            </a:r>
            <a:r>
              <a:rPr sz="1800" dirty="0">
                <a:latin typeface="Monaco"/>
                <a:ea typeface="Monaco"/>
                <a:cs typeface="Monaco"/>
                <a:sym typeface="Monaco"/>
              </a:rPr>
              <a:t>);</a:t>
            </a:r>
          </a:p>
          <a:p>
            <a:pPr defTabSz="584200">
              <a:defRPr sz="1400">
                <a:latin typeface="+mn-lt"/>
                <a:ea typeface="+mn-ea"/>
                <a:cs typeface="+mn-cs"/>
                <a:sym typeface="Helvetica Neue Light"/>
              </a:defRPr>
            </a:pPr>
            <a:r>
              <a:rPr sz="1800" dirty="0">
                <a:latin typeface="Monaco"/>
                <a:ea typeface="Monaco"/>
                <a:cs typeface="Monaco"/>
                <a:sym typeface="Monaco"/>
              </a:rPr>
              <a:t>  }</a:t>
            </a:r>
          </a:p>
          <a:p>
            <a:pPr defTabSz="584200">
              <a:defRPr sz="1400">
                <a:latin typeface="+mn-lt"/>
                <a:ea typeface="+mn-ea"/>
                <a:cs typeface="+mn-cs"/>
                <a:sym typeface="Helvetica Neue Light"/>
              </a:defRPr>
            </a:pPr>
            <a:r>
              <a:rPr sz="1800" dirty="0">
                <a:latin typeface="Monaco"/>
                <a:ea typeface="Monaco"/>
                <a:cs typeface="Monaco"/>
                <a:sym typeface="Monaco"/>
              </a:rPr>
              <a:t>}</a:t>
            </a:r>
          </a:p>
        </p:txBody>
      </p:sp>
      <p:sp>
        <p:nvSpPr>
          <p:cNvPr id="319" name="Shape 319"/>
          <p:cNvSpPr/>
          <p:nvPr/>
        </p:nvSpPr>
        <p:spPr>
          <a:xfrm>
            <a:off x="460652" y="5669112"/>
            <a:ext cx="3456384" cy="3703578"/>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val="1"/>
            </a:ext>
          </a:extLst>
        </p:spPr>
        <p:txBody>
          <a:bodyPr wrap="square" lIns="50800" tIns="50800" rIns="50800" bIns="50800" anchor="b">
            <a:spAutoFit/>
          </a:bodyPr>
          <a:lstStyle/>
          <a:p>
            <a:pPr defTabSz="584200">
              <a:defRPr sz="1400">
                <a:latin typeface="+mn-lt"/>
                <a:ea typeface="+mn-ea"/>
                <a:cs typeface="+mn-cs"/>
                <a:sym typeface="Helvetica Neue Light"/>
              </a:defRPr>
            </a:pPr>
            <a:r>
              <a:rPr sz="1800" dirty="0">
                <a:solidFill>
                  <a:srgbClr val="009193"/>
                </a:solidFill>
                <a:latin typeface="Monaco"/>
                <a:ea typeface="Monaco"/>
                <a:cs typeface="Monaco"/>
                <a:sym typeface="Monaco"/>
              </a:rPr>
              <a:t>&lt;</a:t>
            </a:r>
            <a:r>
              <a:rPr sz="1800" dirty="0">
                <a:solidFill>
                  <a:srgbClr val="4E9192"/>
                </a:solidFill>
                <a:latin typeface="Monaco"/>
                <a:ea typeface="Monaco"/>
                <a:cs typeface="Monaco"/>
                <a:sym typeface="Monaco"/>
              </a:rPr>
              <a:t>object-stream</a:t>
            </a:r>
            <a:r>
              <a:rPr sz="1800" dirty="0">
                <a:solidFill>
                  <a:srgbClr val="009193"/>
                </a:solidFill>
                <a:latin typeface="Monaco"/>
                <a:ea typeface="Monaco"/>
                <a:cs typeface="Monaco"/>
                <a:sym typeface="Monaco"/>
              </a:rPr>
              <a:t>&gt;</a:t>
            </a:r>
            <a:endParaRPr sz="1800" dirty="0">
              <a:latin typeface="Monaco"/>
              <a:ea typeface="Monaco"/>
              <a:cs typeface="Monaco"/>
              <a:sym typeface="Monaco"/>
            </a:endParaRPr>
          </a:p>
          <a:p>
            <a:pPr defTabSz="584200">
              <a:defRPr sz="1400">
                <a:latin typeface="+mn-lt"/>
                <a:ea typeface="+mn-ea"/>
                <a:cs typeface="+mn-cs"/>
                <a:sym typeface="Helvetica Neue Light"/>
              </a:defRPr>
            </a:pPr>
            <a:r>
              <a:rPr sz="1800" dirty="0">
                <a:latin typeface="Monaco"/>
                <a:ea typeface="Monaco"/>
                <a:cs typeface="Monaco"/>
                <a:sym typeface="Monaco"/>
              </a:rPr>
              <a:t>  </a:t>
            </a:r>
            <a:r>
              <a:rPr sz="1800" dirty="0">
                <a:solidFill>
                  <a:srgbClr val="009193"/>
                </a:solidFill>
                <a:latin typeface="Monaco"/>
                <a:ea typeface="Monaco"/>
                <a:cs typeface="Monaco"/>
                <a:sym typeface="Monaco"/>
              </a:rPr>
              <a:t>&lt;</a:t>
            </a:r>
            <a:r>
              <a:rPr sz="1800" dirty="0">
                <a:solidFill>
                  <a:srgbClr val="4E9192"/>
                </a:solidFill>
                <a:latin typeface="Monaco"/>
                <a:ea typeface="Monaco"/>
                <a:cs typeface="Monaco"/>
                <a:sym typeface="Monaco"/>
              </a:rPr>
              <a:t>list</a:t>
            </a:r>
            <a:r>
              <a:rPr sz="1800" dirty="0">
                <a:solidFill>
                  <a:srgbClr val="009193"/>
                </a:solidFill>
                <a:latin typeface="Monaco"/>
                <a:ea typeface="Monaco"/>
                <a:cs typeface="Monaco"/>
                <a:sym typeface="Monaco"/>
              </a:rPr>
              <a:t>&gt;</a:t>
            </a:r>
            <a:endParaRPr sz="1800" dirty="0">
              <a:latin typeface="Monaco"/>
              <a:ea typeface="Monaco"/>
              <a:cs typeface="Monaco"/>
              <a:sym typeface="Monaco"/>
            </a:endParaRPr>
          </a:p>
          <a:p>
            <a:pPr defTabSz="584200">
              <a:defRPr sz="1400">
                <a:latin typeface="+mn-lt"/>
                <a:ea typeface="+mn-ea"/>
                <a:cs typeface="+mn-cs"/>
                <a:sym typeface="Helvetica Neue Light"/>
              </a:defRPr>
            </a:pPr>
            <a:r>
              <a:rPr sz="1800" dirty="0">
                <a:latin typeface="Monaco"/>
                <a:ea typeface="Monaco"/>
                <a:cs typeface="Monaco"/>
                <a:sym typeface="Monaco"/>
              </a:rPr>
              <a:t>    </a:t>
            </a:r>
            <a:r>
              <a:rPr sz="1800" dirty="0">
                <a:solidFill>
                  <a:srgbClr val="009193"/>
                </a:solidFill>
                <a:latin typeface="Monaco"/>
                <a:ea typeface="Monaco"/>
                <a:cs typeface="Monaco"/>
                <a:sym typeface="Monaco"/>
              </a:rPr>
              <a:t>&lt;</a:t>
            </a:r>
            <a:r>
              <a:rPr sz="1800" dirty="0" err="1">
                <a:solidFill>
                  <a:srgbClr val="4E9192"/>
                </a:solidFill>
                <a:latin typeface="Monaco"/>
                <a:ea typeface="Monaco"/>
                <a:cs typeface="Monaco"/>
                <a:sym typeface="Monaco"/>
              </a:rPr>
              <a:t>pim.model.Contact</a:t>
            </a:r>
            <a:r>
              <a:rPr sz="1800" dirty="0">
                <a:solidFill>
                  <a:srgbClr val="009193"/>
                </a:solidFill>
                <a:latin typeface="Monaco"/>
                <a:ea typeface="Monaco"/>
                <a:cs typeface="Monaco"/>
                <a:sym typeface="Monaco"/>
              </a:rPr>
              <a:t>&gt;</a:t>
            </a:r>
            <a:endParaRPr sz="1800" dirty="0">
              <a:latin typeface="Monaco"/>
              <a:ea typeface="Monaco"/>
              <a:cs typeface="Monaco"/>
              <a:sym typeface="Monaco"/>
            </a:endParaRPr>
          </a:p>
          <a:p>
            <a:pPr defTabSz="584200">
              <a:defRPr sz="1400">
                <a:latin typeface="+mn-lt"/>
                <a:ea typeface="+mn-ea"/>
                <a:cs typeface="+mn-cs"/>
                <a:sym typeface="Helvetica Neue Light"/>
              </a:defRPr>
            </a:pPr>
            <a:r>
              <a:rPr sz="1800" dirty="0">
                <a:latin typeface="Monaco"/>
                <a:ea typeface="Monaco"/>
                <a:cs typeface="Monaco"/>
                <a:sym typeface="Monaco"/>
              </a:rPr>
              <a:t>      </a:t>
            </a:r>
            <a:r>
              <a:rPr sz="1800" dirty="0">
                <a:solidFill>
                  <a:srgbClr val="009193"/>
                </a:solidFill>
                <a:latin typeface="Monaco"/>
                <a:ea typeface="Monaco"/>
                <a:cs typeface="Monaco"/>
                <a:sym typeface="Monaco"/>
              </a:rPr>
              <a:t>&lt;</a:t>
            </a:r>
            <a:r>
              <a:rPr sz="1800" dirty="0">
                <a:solidFill>
                  <a:srgbClr val="4E9192"/>
                </a:solidFill>
                <a:latin typeface="Monaco"/>
                <a:ea typeface="Monaco"/>
                <a:cs typeface="Monaco"/>
                <a:sym typeface="Monaco"/>
              </a:rPr>
              <a:t>name</a:t>
            </a:r>
            <a:r>
              <a:rPr sz="1800" dirty="0">
                <a:solidFill>
                  <a:srgbClr val="009193"/>
                </a:solidFill>
                <a:latin typeface="Monaco"/>
                <a:ea typeface="Monaco"/>
                <a:cs typeface="Monaco"/>
                <a:sym typeface="Monaco"/>
              </a:rPr>
              <a:t>&gt;</a:t>
            </a:r>
            <a:r>
              <a:rPr sz="1800" u="sng" dirty="0">
                <a:latin typeface="Monaco"/>
                <a:ea typeface="Monaco"/>
                <a:cs typeface="Monaco"/>
                <a:sym typeface="Monaco"/>
              </a:rPr>
              <a:t>Mike</a:t>
            </a:r>
            <a:r>
              <a:rPr sz="1800" dirty="0">
                <a:solidFill>
                  <a:srgbClr val="009193"/>
                </a:solidFill>
                <a:latin typeface="Monaco"/>
                <a:ea typeface="Monaco"/>
                <a:cs typeface="Monaco"/>
                <a:sym typeface="Monaco"/>
              </a:rPr>
              <a:t>&lt;/</a:t>
            </a:r>
            <a:r>
              <a:rPr sz="1800" dirty="0">
                <a:solidFill>
                  <a:srgbClr val="4E9192"/>
                </a:solidFill>
                <a:latin typeface="Monaco"/>
                <a:ea typeface="Monaco"/>
                <a:cs typeface="Monaco"/>
                <a:sym typeface="Monaco"/>
              </a:rPr>
              <a:t>name</a:t>
            </a:r>
            <a:r>
              <a:rPr sz="1800" dirty="0">
                <a:solidFill>
                  <a:srgbClr val="009193"/>
                </a:solidFill>
                <a:latin typeface="Monaco"/>
                <a:ea typeface="Monaco"/>
                <a:cs typeface="Monaco"/>
                <a:sym typeface="Monaco"/>
              </a:rPr>
              <a:t>&gt;</a:t>
            </a:r>
            <a:endParaRPr sz="1800" dirty="0">
              <a:latin typeface="Monaco"/>
              <a:ea typeface="Monaco"/>
              <a:cs typeface="Monaco"/>
              <a:sym typeface="Monaco"/>
            </a:endParaRPr>
          </a:p>
          <a:p>
            <a:pPr defTabSz="584200">
              <a:defRPr sz="1400">
                <a:latin typeface="+mn-lt"/>
                <a:ea typeface="+mn-ea"/>
                <a:cs typeface="+mn-cs"/>
                <a:sym typeface="Helvetica Neue Light"/>
              </a:defRPr>
            </a:pPr>
            <a:r>
              <a:rPr sz="1800" dirty="0">
                <a:latin typeface="Monaco"/>
                <a:ea typeface="Monaco"/>
                <a:cs typeface="Monaco"/>
                <a:sym typeface="Monaco"/>
              </a:rPr>
              <a:t>    </a:t>
            </a:r>
            <a:r>
              <a:rPr sz="1800" dirty="0">
                <a:solidFill>
                  <a:srgbClr val="009193"/>
                </a:solidFill>
                <a:latin typeface="Monaco"/>
                <a:ea typeface="Monaco"/>
                <a:cs typeface="Monaco"/>
                <a:sym typeface="Monaco"/>
              </a:rPr>
              <a:t>&lt;/</a:t>
            </a:r>
            <a:r>
              <a:rPr sz="1800" dirty="0" err="1">
                <a:solidFill>
                  <a:srgbClr val="4E9192"/>
                </a:solidFill>
                <a:latin typeface="Monaco"/>
                <a:ea typeface="Monaco"/>
                <a:cs typeface="Monaco"/>
                <a:sym typeface="Monaco"/>
              </a:rPr>
              <a:t>pim.model.Contact</a:t>
            </a:r>
            <a:r>
              <a:rPr sz="1800" dirty="0">
                <a:solidFill>
                  <a:srgbClr val="009193"/>
                </a:solidFill>
                <a:latin typeface="Monaco"/>
                <a:ea typeface="Monaco"/>
                <a:cs typeface="Monaco"/>
                <a:sym typeface="Monaco"/>
              </a:rPr>
              <a:t>&gt;</a:t>
            </a:r>
            <a:endParaRPr sz="1800" dirty="0">
              <a:latin typeface="Monaco"/>
              <a:ea typeface="Monaco"/>
              <a:cs typeface="Monaco"/>
              <a:sym typeface="Monaco"/>
            </a:endParaRPr>
          </a:p>
          <a:p>
            <a:pPr defTabSz="584200">
              <a:defRPr sz="1400">
                <a:latin typeface="+mn-lt"/>
                <a:ea typeface="+mn-ea"/>
                <a:cs typeface="+mn-cs"/>
                <a:sym typeface="Helvetica Neue Light"/>
              </a:defRPr>
            </a:pPr>
            <a:r>
              <a:rPr sz="1800" dirty="0">
                <a:latin typeface="Monaco"/>
                <a:ea typeface="Monaco"/>
                <a:cs typeface="Monaco"/>
                <a:sym typeface="Monaco"/>
              </a:rPr>
              <a:t>    </a:t>
            </a:r>
            <a:r>
              <a:rPr sz="1800" dirty="0">
                <a:solidFill>
                  <a:srgbClr val="009193"/>
                </a:solidFill>
                <a:latin typeface="Monaco"/>
                <a:ea typeface="Monaco"/>
                <a:cs typeface="Monaco"/>
                <a:sym typeface="Monaco"/>
              </a:rPr>
              <a:t>&lt;</a:t>
            </a:r>
            <a:r>
              <a:rPr sz="1800" dirty="0" err="1">
                <a:solidFill>
                  <a:srgbClr val="4E9192"/>
                </a:solidFill>
                <a:latin typeface="Monaco"/>
                <a:ea typeface="Monaco"/>
                <a:cs typeface="Monaco"/>
                <a:sym typeface="Monaco"/>
              </a:rPr>
              <a:t>pim.model.Contact</a:t>
            </a:r>
            <a:r>
              <a:rPr sz="1800" dirty="0">
                <a:solidFill>
                  <a:srgbClr val="009193"/>
                </a:solidFill>
                <a:latin typeface="Monaco"/>
                <a:ea typeface="Monaco"/>
                <a:cs typeface="Monaco"/>
                <a:sym typeface="Monaco"/>
              </a:rPr>
              <a:t>&gt;</a:t>
            </a:r>
            <a:endParaRPr sz="1800" dirty="0">
              <a:latin typeface="Monaco"/>
              <a:ea typeface="Monaco"/>
              <a:cs typeface="Monaco"/>
              <a:sym typeface="Monaco"/>
            </a:endParaRPr>
          </a:p>
          <a:p>
            <a:pPr defTabSz="584200">
              <a:defRPr sz="1400">
                <a:latin typeface="+mn-lt"/>
                <a:ea typeface="+mn-ea"/>
                <a:cs typeface="+mn-cs"/>
                <a:sym typeface="Helvetica Neue Light"/>
              </a:defRPr>
            </a:pPr>
            <a:r>
              <a:rPr sz="1800" dirty="0">
                <a:latin typeface="Monaco"/>
                <a:ea typeface="Monaco"/>
                <a:cs typeface="Monaco"/>
                <a:sym typeface="Monaco"/>
              </a:rPr>
              <a:t>      </a:t>
            </a:r>
            <a:r>
              <a:rPr sz="1800" dirty="0">
                <a:solidFill>
                  <a:srgbClr val="009193"/>
                </a:solidFill>
                <a:latin typeface="Monaco"/>
                <a:ea typeface="Monaco"/>
                <a:cs typeface="Monaco"/>
                <a:sym typeface="Monaco"/>
              </a:rPr>
              <a:t>&lt;</a:t>
            </a:r>
            <a:r>
              <a:rPr sz="1800" dirty="0">
                <a:solidFill>
                  <a:srgbClr val="4E9192"/>
                </a:solidFill>
                <a:latin typeface="Monaco"/>
                <a:ea typeface="Monaco"/>
                <a:cs typeface="Monaco"/>
                <a:sym typeface="Monaco"/>
              </a:rPr>
              <a:t>name</a:t>
            </a:r>
            <a:r>
              <a:rPr sz="1800" dirty="0">
                <a:solidFill>
                  <a:srgbClr val="009193"/>
                </a:solidFill>
                <a:latin typeface="Monaco"/>
                <a:ea typeface="Monaco"/>
                <a:cs typeface="Monaco"/>
                <a:sym typeface="Monaco"/>
              </a:rPr>
              <a:t>&gt;</a:t>
            </a:r>
            <a:r>
              <a:rPr sz="1800" dirty="0">
                <a:latin typeface="Monaco"/>
                <a:ea typeface="Monaco"/>
                <a:cs typeface="Monaco"/>
                <a:sym typeface="Monaco"/>
              </a:rPr>
              <a:t>Mary</a:t>
            </a:r>
            <a:r>
              <a:rPr sz="1800" dirty="0">
                <a:solidFill>
                  <a:srgbClr val="009193"/>
                </a:solidFill>
                <a:latin typeface="Monaco"/>
                <a:ea typeface="Monaco"/>
                <a:cs typeface="Monaco"/>
                <a:sym typeface="Monaco"/>
              </a:rPr>
              <a:t>&lt;/</a:t>
            </a:r>
            <a:r>
              <a:rPr sz="1800" dirty="0">
                <a:solidFill>
                  <a:srgbClr val="4E9192"/>
                </a:solidFill>
                <a:latin typeface="Monaco"/>
                <a:ea typeface="Monaco"/>
                <a:cs typeface="Monaco"/>
                <a:sym typeface="Monaco"/>
              </a:rPr>
              <a:t>name</a:t>
            </a:r>
            <a:r>
              <a:rPr sz="1800" dirty="0">
                <a:solidFill>
                  <a:srgbClr val="009193"/>
                </a:solidFill>
                <a:latin typeface="Monaco"/>
                <a:ea typeface="Monaco"/>
                <a:cs typeface="Monaco"/>
                <a:sym typeface="Monaco"/>
              </a:rPr>
              <a:t>&gt;</a:t>
            </a:r>
            <a:endParaRPr sz="1800" dirty="0">
              <a:latin typeface="Monaco"/>
              <a:ea typeface="Monaco"/>
              <a:cs typeface="Monaco"/>
              <a:sym typeface="Monaco"/>
            </a:endParaRPr>
          </a:p>
          <a:p>
            <a:pPr defTabSz="584200">
              <a:defRPr sz="1400">
                <a:latin typeface="+mn-lt"/>
                <a:ea typeface="+mn-ea"/>
                <a:cs typeface="+mn-cs"/>
                <a:sym typeface="Helvetica Neue Light"/>
              </a:defRPr>
            </a:pPr>
            <a:r>
              <a:rPr sz="1800" dirty="0">
                <a:latin typeface="Monaco"/>
                <a:ea typeface="Monaco"/>
                <a:cs typeface="Monaco"/>
                <a:sym typeface="Monaco"/>
              </a:rPr>
              <a:t>    </a:t>
            </a:r>
            <a:r>
              <a:rPr sz="1800" dirty="0">
                <a:solidFill>
                  <a:srgbClr val="009193"/>
                </a:solidFill>
                <a:latin typeface="Monaco"/>
                <a:ea typeface="Monaco"/>
                <a:cs typeface="Monaco"/>
                <a:sym typeface="Monaco"/>
              </a:rPr>
              <a:t>&lt;/</a:t>
            </a:r>
            <a:r>
              <a:rPr sz="1800" dirty="0" err="1">
                <a:solidFill>
                  <a:srgbClr val="4E9192"/>
                </a:solidFill>
                <a:latin typeface="Monaco"/>
                <a:ea typeface="Monaco"/>
                <a:cs typeface="Monaco"/>
                <a:sym typeface="Monaco"/>
              </a:rPr>
              <a:t>pim.model.Contact</a:t>
            </a:r>
            <a:r>
              <a:rPr sz="1800" dirty="0">
                <a:solidFill>
                  <a:srgbClr val="009193"/>
                </a:solidFill>
                <a:latin typeface="Monaco"/>
                <a:ea typeface="Monaco"/>
                <a:cs typeface="Monaco"/>
                <a:sym typeface="Monaco"/>
              </a:rPr>
              <a:t>&gt;</a:t>
            </a:r>
            <a:endParaRPr sz="1800" dirty="0">
              <a:latin typeface="Monaco"/>
              <a:ea typeface="Monaco"/>
              <a:cs typeface="Monaco"/>
              <a:sym typeface="Monaco"/>
            </a:endParaRPr>
          </a:p>
          <a:p>
            <a:pPr defTabSz="584200">
              <a:defRPr sz="1400">
                <a:latin typeface="+mn-lt"/>
                <a:ea typeface="+mn-ea"/>
                <a:cs typeface="+mn-cs"/>
                <a:sym typeface="Helvetica Neue Light"/>
              </a:defRPr>
            </a:pPr>
            <a:r>
              <a:rPr sz="1800" dirty="0">
                <a:latin typeface="Monaco"/>
                <a:ea typeface="Monaco"/>
                <a:cs typeface="Monaco"/>
                <a:sym typeface="Monaco"/>
              </a:rPr>
              <a:t>    </a:t>
            </a:r>
            <a:r>
              <a:rPr sz="1800" dirty="0">
                <a:solidFill>
                  <a:srgbClr val="009193"/>
                </a:solidFill>
                <a:latin typeface="Monaco"/>
                <a:ea typeface="Monaco"/>
                <a:cs typeface="Monaco"/>
                <a:sym typeface="Monaco"/>
              </a:rPr>
              <a:t>&lt;</a:t>
            </a:r>
            <a:r>
              <a:rPr sz="1800" dirty="0" err="1">
                <a:solidFill>
                  <a:srgbClr val="4E9192"/>
                </a:solidFill>
                <a:latin typeface="Monaco"/>
                <a:ea typeface="Monaco"/>
                <a:cs typeface="Monaco"/>
                <a:sym typeface="Monaco"/>
              </a:rPr>
              <a:t>pim.model.Contact</a:t>
            </a:r>
            <a:r>
              <a:rPr sz="1800" dirty="0">
                <a:solidFill>
                  <a:srgbClr val="009193"/>
                </a:solidFill>
                <a:latin typeface="Monaco"/>
                <a:ea typeface="Monaco"/>
                <a:cs typeface="Monaco"/>
                <a:sym typeface="Monaco"/>
              </a:rPr>
              <a:t>&gt;</a:t>
            </a:r>
            <a:endParaRPr sz="1800" dirty="0">
              <a:latin typeface="Monaco"/>
              <a:ea typeface="Monaco"/>
              <a:cs typeface="Monaco"/>
              <a:sym typeface="Monaco"/>
            </a:endParaRPr>
          </a:p>
          <a:p>
            <a:pPr defTabSz="584200">
              <a:defRPr sz="1400">
                <a:latin typeface="+mn-lt"/>
                <a:ea typeface="+mn-ea"/>
                <a:cs typeface="+mn-cs"/>
                <a:sym typeface="Helvetica Neue Light"/>
              </a:defRPr>
            </a:pPr>
            <a:r>
              <a:rPr sz="1800" dirty="0">
                <a:latin typeface="Monaco"/>
                <a:ea typeface="Monaco"/>
                <a:cs typeface="Monaco"/>
                <a:sym typeface="Monaco"/>
              </a:rPr>
              <a:t>      </a:t>
            </a:r>
            <a:r>
              <a:rPr sz="1800" dirty="0">
                <a:solidFill>
                  <a:srgbClr val="009193"/>
                </a:solidFill>
                <a:latin typeface="Monaco"/>
                <a:ea typeface="Monaco"/>
                <a:cs typeface="Monaco"/>
                <a:sym typeface="Monaco"/>
              </a:rPr>
              <a:t>&lt;</a:t>
            </a:r>
            <a:r>
              <a:rPr sz="1800" dirty="0">
                <a:solidFill>
                  <a:srgbClr val="4E9192"/>
                </a:solidFill>
                <a:latin typeface="Monaco"/>
                <a:ea typeface="Monaco"/>
                <a:cs typeface="Monaco"/>
                <a:sym typeface="Monaco"/>
              </a:rPr>
              <a:t>name</a:t>
            </a:r>
            <a:r>
              <a:rPr sz="1800" dirty="0">
                <a:solidFill>
                  <a:srgbClr val="009193"/>
                </a:solidFill>
                <a:latin typeface="Monaco"/>
                <a:ea typeface="Monaco"/>
                <a:cs typeface="Monaco"/>
                <a:sym typeface="Monaco"/>
              </a:rPr>
              <a:t>&gt;</a:t>
            </a:r>
            <a:r>
              <a:rPr sz="1800" u="sng" dirty="0">
                <a:latin typeface="Monaco"/>
                <a:ea typeface="Monaco"/>
                <a:cs typeface="Monaco"/>
                <a:sym typeface="Monaco"/>
              </a:rPr>
              <a:t>Jim</a:t>
            </a:r>
            <a:r>
              <a:rPr sz="1800" dirty="0">
                <a:solidFill>
                  <a:srgbClr val="009193"/>
                </a:solidFill>
                <a:latin typeface="Monaco"/>
                <a:ea typeface="Monaco"/>
                <a:cs typeface="Monaco"/>
                <a:sym typeface="Monaco"/>
              </a:rPr>
              <a:t>&lt;/</a:t>
            </a:r>
            <a:r>
              <a:rPr sz="1800" dirty="0">
                <a:solidFill>
                  <a:srgbClr val="4E9192"/>
                </a:solidFill>
                <a:latin typeface="Monaco"/>
                <a:ea typeface="Monaco"/>
                <a:cs typeface="Monaco"/>
                <a:sym typeface="Monaco"/>
              </a:rPr>
              <a:t>name</a:t>
            </a:r>
            <a:r>
              <a:rPr sz="1800" dirty="0">
                <a:solidFill>
                  <a:srgbClr val="009193"/>
                </a:solidFill>
                <a:latin typeface="Monaco"/>
                <a:ea typeface="Monaco"/>
                <a:cs typeface="Monaco"/>
                <a:sym typeface="Monaco"/>
              </a:rPr>
              <a:t>&gt;</a:t>
            </a:r>
            <a:endParaRPr sz="1800" dirty="0">
              <a:latin typeface="Monaco"/>
              <a:ea typeface="Monaco"/>
              <a:cs typeface="Monaco"/>
              <a:sym typeface="Monaco"/>
            </a:endParaRPr>
          </a:p>
          <a:p>
            <a:pPr defTabSz="584200">
              <a:defRPr sz="1400">
                <a:latin typeface="+mn-lt"/>
                <a:ea typeface="+mn-ea"/>
                <a:cs typeface="+mn-cs"/>
                <a:sym typeface="Helvetica Neue Light"/>
              </a:defRPr>
            </a:pPr>
            <a:r>
              <a:rPr sz="1800" dirty="0">
                <a:latin typeface="Monaco"/>
                <a:ea typeface="Monaco"/>
                <a:cs typeface="Monaco"/>
                <a:sym typeface="Monaco"/>
              </a:rPr>
              <a:t>    </a:t>
            </a:r>
            <a:r>
              <a:rPr sz="1800" dirty="0">
                <a:solidFill>
                  <a:srgbClr val="009193"/>
                </a:solidFill>
                <a:latin typeface="Monaco"/>
                <a:ea typeface="Monaco"/>
                <a:cs typeface="Monaco"/>
                <a:sym typeface="Monaco"/>
              </a:rPr>
              <a:t>&lt;/</a:t>
            </a:r>
            <a:r>
              <a:rPr sz="1800" dirty="0" err="1">
                <a:solidFill>
                  <a:srgbClr val="4E9192"/>
                </a:solidFill>
                <a:latin typeface="Monaco"/>
                <a:ea typeface="Monaco"/>
                <a:cs typeface="Monaco"/>
                <a:sym typeface="Monaco"/>
              </a:rPr>
              <a:t>pim.model.Contact</a:t>
            </a:r>
            <a:r>
              <a:rPr sz="1800" dirty="0">
                <a:solidFill>
                  <a:srgbClr val="009193"/>
                </a:solidFill>
                <a:latin typeface="Monaco"/>
                <a:ea typeface="Monaco"/>
                <a:cs typeface="Monaco"/>
                <a:sym typeface="Monaco"/>
              </a:rPr>
              <a:t>&gt;</a:t>
            </a:r>
            <a:endParaRPr sz="1800" dirty="0">
              <a:latin typeface="Monaco"/>
              <a:ea typeface="Monaco"/>
              <a:cs typeface="Monaco"/>
              <a:sym typeface="Monaco"/>
            </a:endParaRPr>
          </a:p>
          <a:p>
            <a:pPr defTabSz="584200">
              <a:defRPr sz="1400">
                <a:latin typeface="+mn-lt"/>
                <a:ea typeface="+mn-ea"/>
                <a:cs typeface="+mn-cs"/>
                <a:sym typeface="Helvetica Neue Light"/>
              </a:defRPr>
            </a:pPr>
            <a:r>
              <a:rPr sz="1800" dirty="0">
                <a:latin typeface="Monaco"/>
                <a:ea typeface="Monaco"/>
                <a:cs typeface="Monaco"/>
                <a:sym typeface="Monaco"/>
              </a:rPr>
              <a:t>  </a:t>
            </a:r>
            <a:r>
              <a:rPr sz="1800" dirty="0">
                <a:solidFill>
                  <a:srgbClr val="009193"/>
                </a:solidFill>
                <a:latin typeface="Monaco"/>
                <a:ea typeface="Monaco"/>
                <a:cs typeface="Monaco"/>
                <a:sym typeface="Monaco"/>
              </a:rPr>
              <a:t>&lt;/</a:t>
            </a:r>
            <a:r>
              <a:rPr sz="1800" dirty="0">
                <a:solidFill>
                  <a:srgbClr val="4E9192"/>
                </a:solidFill>
                <a:latin typeface="Monaco"/>
                <a:ea typeface="Monaco"/>
                <a:cs typeface="Monaco"/>
                <a:sym typeface="Monaco"/>
              </a:rPr>
              <a:t>list</a:t>
            </a:r>
            <a:r>
              <a:rPr sz="1800" dirty="0">
                <a:solidFill>
                  <a:srgbClr val="009193"/>
                </a:solidFill>
                <a:latin typeface="Monaco"/>
                <a:ea typeface="Monaco"/>
                <a:cs typeface="Monaco"/>
                <a:sym typeface="Monaco"/>
              </a:rPr>
              <a:t>&gt;</a:t>
            </a:r>
            <a:endParaRPr sz="1800" dirty="0">
              <a:latin typeface="Monaco"/>
              <a:ea typeface="Monaco"/>
              <a:cs typeface="Monaco"/>
              <a:sym typeface="Monaco"/>
            </a:endParaRPr>
          </a:p>
          <a:p>
            <a:pPr defTabSz="584200">
              <a:defRPr sz="1400">
                <a:latin typeface="+mn-lt"/>
                <a:ea typeface="+mn-ea"/>
                <a:cs typeface="+mn-cs"/>
                <a:sym typeface="Helvetica Neue Light"/>
              </a:defRPr>
            </a:pPr>
            <a:r>
              <a:rPr sz="1800" dirty="0">
                <a:solidFill>
                  <a:srgbClr val="009193"/>
                </a:solidFill>
                <a:latin typeface="Monaco"/>
                <a:ea typeface="Monaco"/>
                <a:cs typeface="Monaco"/>
                <a:sym typeface="Monaco"/>
              </a:rPr>
              <a:t>&lt;/</a:t>
            </a:r>
            <a:r>
              <a:rPr sz="1800" dirty="0">
                <a:solidFill>
                  <a:srgbClr val="4E9192"/>
                </a:solidFill>
                <a:latin typeface="Monaco"/>
                <a:ea typeface="Monaco"/>
                <a:cs typeface="Monaco"/>
                <a:sym typeface="Monaco"/>
              </a:rPr>
              <a:t>object-stream</a:t>
            </a:r>
            <a:r>
              <a:rPr sz="1800" dirty="0">
                <a:solidFill>
                  <a:srgbClr val="009193"/>
                </a:solidFill>
                <a:latin typeface="Monaco"/>
                <a:ea typeface="Monaco"/>
                <a:cs typeface="Monaco"/>
                <a:sym typeface="Monaco"/>
              </a:rPr>
              <a:t>&gt;</a:t>
            </a:r>
          </a:p>
        </p:txBody>
      </p:sp>
      <p:pic>
        <p:nvPicPr>
          <p:cNvPr id="320" name="droppedImage.png"/>
          <p:cNvPicPr>
            <a:picLocks noChangeAspect="1"/>
          </p:cNvPicPr>
          <p:nvPr/>
        </p:nvPicPr>
        <p:blipFill>
          <a:blip r:embed="rId2">
            <a:extLst/>
          </a:blip>
          <a:stretch>
            <a:fillRect/>
          </a:stretch>
        </p:blipFill>
        <p:spPr>
          <a:xfrm>
            <a:off x="565080" y="2221597"/>
            <a:ext cx="3351956" cy="3263358"/>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a:spLocks noGrp="1"/>
          </p:cNvSpPr>
          <p:nvPr>
            <p:ph type="title"/>
          </p:nvPr>
        </p:nvSpPr>
        <p:spPr>
          <a:prstGeom prst="rect">
            <a:avLst/>
          </a:prstGeom>
        </p:spPr>
        <p:txBody>
          <a:bodyPr/>
          <a:lstStyle/>
          <a:p>
            <a:r>
              <a:t>More Component Definitions</a:t>
            </a:r>
          </a:p>
        </p:txBody>
      </p:sp>
      <p:sp>
        <p:nvSpPr>
          <p:cNvPr id="323" name="Shape 323"/>
          <p:cNvSpPr>
            <a:spLocks noGrp="1"/>
          </p:cNvSpPr>
          <p:nvPr>
            <p:ph type="body" idx="1"/>
          </p:nvPr>
        </p:nvSpPr>
        <p:spPr>
          <a:prstGeom prst="rect">
            <a:avLst/>
          </a:prstGeom>
        </p:spPr>
        <p:txBody>
          <a:bodyPr/>
          <a:lstStyle/>
          <a:p>
            <a:r>
              <a:rPr dirty="0"/>
              <a:t>"A component is a nontrivial, nearly independent, and replaceable part of a system that fulfills a clear function in the context of a well-defined architecture. A component conforms to and provides the physical realization of a set of interfaces." (Philippe </a:t>
            </a:r>
            <a:r>
              <a:rPr dirty="0" err="1"/>
              <a:t>Krutchen</a:t>
            </a:r>
            <a:r>
              <a:rPr dirty="0"/>
              <a:t>, Rational Software)</a:t>
            </a:r>
          </a:p>
          <a:p>
            <a:r>
              <a:rPr dirty="0"/>
              <a:t>"A runtime software component is a dynamically </a:t>
            </a:r>
            <a:r>
              <a:rPr dirty="0" err="1"/>
              <a:t>bindable</a:t>
            </a:r>
            <a:r>
              <a:rPr dirty="0"/>
              <a:t> package of one or more programs managed as a unit and accessed through documented interfaces that can be discovered at runtime." (Gartner Group)</a:t>
            </a:r>
          </a:p>
          <a:p>
            <a:r>
              <a:rPr dirty="0"/>
              <a:t>"A component is a physical and replaceable part of a system that conforms to and provides the realization of a set of interfaces...typically represents the physical packaging of otherwise logical elements, such as classes, interfaces, and collaborations." (Grady </a:t>
            </a:r>
            <a:r>
              <a:rPr dirty="0" err="1"/>
              <a:t>Booch</a:t>
            </a:r>
            <a:r>
              <a:rPr dirty="0"/>
              <a:t>, Jim Rumbaugh, Ivar Jacobson, The UML User Guide, p. 343)</a:t>
            </a:r>
          </a:p>
        </p:txBody>
      </p:sp>
      <p:sp>
        <p:nvSpPr>
          <p:cNvPr id="324" name="Shape 324"/>
          <p:cNvSpPr>
            <a:spLocks noGrp="1"/>
          </p:cNvSpPr>
          <p:nvPr>
            <p:ph type="sldNum" sz="quarter" idx="2"/>
          </p:nvPr>
        </p:nvSpPr>
        <p:spPr>
          <a:xfrm>
            <a:off x="12268200" y="9194800"/>
            <a:ext cx="312014" cy="304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26</a:t>
            </a:fld>
            <a:endParaRPr/>
          </a:p>
        </p:txBody>
      </p:sp>
    </p:spTree>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Shape 326"/>
          <p:cNvSpPr>
            <a:spLocks noGrp="1"/>
          </p:cNvSpPr>
          <p:nvPr>
            <p:ph type="title"/>
          </p:nvPr>
        </p:nvSpPr>
        <p:spPr>
          <a:prstGeom prst="rect">
            <a:avLst/>
          </a:prstGeom>
        </p:spPr>
        <p:txBody>
          <a:bodyPr/>
          <a:lstStyle/>
          <a:p>
            <a:r>
              <a:t>Architecture</a:t>
            </a:r>
          </a:p>
        </p:txBody>
      </p:sp>
      <p:sp>
        <p:nvSpPr>
          <p:cNvPr id="327" name="Shape 327"/>
          <p:cNvSpPr>
            <a:spLocks noGrp="1"/>
          </p:cNvSpPr>
          <p:nvPr>
            <p:ph type="body" idx="1"/>
          </p:nvPr>
        </p:nvSpPr>
        <p:spPr>
          <a:xfrm>
            <a:off x="571500" y="2133600"/>
            <a:ext cx="8978900" cy="6756400"/>
          </a:xfrm>
          <a:prstGeom prst="rect">
            <a:avLst/>
          </a:prstGeom>
        </p:spPr>
        <p:txBody>
          <a:bodyPr/>
          <a:lstStyle/>
          <a:p>
            <a:pPr>
              <a:lnSpc>
                <a:spcPct val="90000"/>
              </a:lnSpc>
              <a:spcBef>
                <a:spcPts val="1800"/>
              </a:spcBef>
            </a:pPr>
            <a:r>
              <a:rPr dirty="0"/>
              <a:t>The software architecture of a program or computing system is: </a:t>
            </a:r>
          </a:p>
          <a:p>
            <a:pPr lvl="1">
              <a:lnSpc>
                <a:spcPct val="90000"/>
              </a:lnSpc>
              <a:spcBef>
                <a:spcPts val="1800"/>
              </a:spcBef>
            </a:pPr>
            <a:r>
              <a:rPr dirty="0"/>
              <a:t>the structure or structures of the system, which comprise software components,</a:t>
            </a:r>
          </a:p>
          <a:p>
            <a:pPr lvl="1">
              <a:lnSpc>
                <a:spcPct val="90000"/>
              </a:lnSpc>
              <a:spcBef>
                <a:spcPts val="1800"/>
              </a:spcBef>
            </a:pPr>
            <a:r>
              <a:rPr dirty="0"/>
              <a:t>the externally visible properties of those components, and</a:t>
            </a:r>
          </a:p>
          <a:p>
            <a:pPr lvl="1">
              <a:lnSpc>
                <a:spcPct val="90000"/>
              </a:lnSpc>
              <a:spcBef>
                <a:spcPts val="1800"/>
              </a:spcBef>
            </a:pPr>
            <a:r>
              <a:rPr dirty="0"/>
              <a:t>the a set of rules that govern relationships among them.</a:t>
            </a:r>
          </a:p>
          <a:p>
            <a:pPr>
              <a:lnSpc>
                <a:spcPct val="90000"/>
              </a:lnSpc>
              <a:spcBef>
                <a:spcPts val="1800"/>
              </a:spcBef>
            </a:pPr>
            <a:r>
              <a:rPr dirty="0"/>
              <a:t>An architectural style is a family of software architectures, defining types of components and types of connections, and rules describing how to combine them. </a:t>
            </a:r>
          </a:p>
          <a:p>
            <a:pPr>
              <a:lnSpc>
                <a:spcPct val="90000"/>
              </a:lnSpc>
              <a:spcBef>
                <a:spcPts val="1800"/>
              </a:spcBef>
            </a:pPr>
            <a:r>
              <a:rPr dirty="0"/>
              <a:t>A software architecture is an instantiation of an architectural style for a certain system. The components and connections may be decomposed into architectures themselves.</a:t>
            </a:r>
          </a:p>
        </p:txBody>
      </p:sp>
      <p:sp>
        <p:nvSpPr>
          <p:cNvPr id="328" name="Shape 328"/>
          <p:cNvSpPr>
            <a:spLocks noGrp="1"/>
          </p:cNvSpPr>
          <p:nvPr>
            <p:ph type="sldNum" sz="quarter" idx="2"/>
          </p:nvPr>
        </p:nvSpPr>
        <p:spPr>
          <a:xfrm>
            <a:off x="12268200" y="9194800"/>
            <a:ext cx="312014" cy="304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27</a:t>
            </a:fld>
            <a:endParaRPr/>
          </a:p>
        </p:txBody>
      </p:sp>
      <p:pic>
        <p:nvPicPr>
          <p:cNvPr id="329" name="image.pdf"/>
          <p:cNvPicPr>
            <a:picLocks noChangeAspect="1"/>
          </p:cNvPicPr>
          <p:nvPr/>
        </p:nvPicPr>
        <p:blipFill>
          <a:blip r:embed="rId2">
            <a:extLst/>
          </a:blip>
          <a:stretch>
            <a:fillRect/>
          </a:stretch>
        </p:blipFill>
        <p:spPr>
          <a:xfrm>
            <a:off x="10004425" y="2424112"/>
            <a:ext cx="2279749" cy="6375401"/>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E" dirty="0"/>
              <a:t>Architecture Example: Layered </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8174" y="2095047"/>
            <a:ext cx="7123202" cy="746762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TextBox 6"/>
          <p:cNvSpPr txBox="1"/>
          <p:nvPr/>
        </p:nvSpPr>
        <p:spPr>
          <a:xfrm>
            <a:off x="10678863" y="9094495"/>
            <a:ext cx="2151269"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IE" sz="1400" b="0" i="0" u="none" strike="noStrike" cap="none" spc="0" normalizeH="0" baseline="0" dirty="0" smtClean="0">
                <a:ln>
                  <a:noFill/>
                </a:ln>
                <a:solidFill>
                  <a:srgbClr val="000000"/>
                </a:solidFill>
                <a:effectLst/>
                <a:uFillTx/>
                <a:latin typeface="Helvetica"/>
                <a:ea typeface="Helvetica"/>
                <a:cs typeface="Helvetica"/>
                <a:sym typeface="Helvetica"/>
              </a:rPr>
              <a:t>Source: Pierre</a:t>
            </a:r>
            <a:r>
              <a:rPr kumimoji="0" lang="en-IE" sz="1400" b="0" i="0" u="none" strike="noStrike" cap="none" spc="0" normalizeH="0" dirty="0" smtClean="0">
                <a:ln>
                  <a:noFill/>
                </a:ln>
                <a:solidFill>
                  <a:srgbClr val="000000"/>
                </a:solidFill>
                <a:effectLst/>
                <a:uFillTx/>
                <a:latin typeface="Helvetica"/>
                <a:ea typeface="Helvetica"/>
                <a:cs typeface="Helvetica"/>
                <a:sym typeface="Helvetica"/>
              </a:rPr>
              <a:t> </a:t>
            </a:r>
            <a:r>
              <a:rPr kumimoji="0" lang="en-IE" sz="1400" b="0" i="0" u="none" strike="noStrike" cap="none" spc="0" normalizeH="0" dirty="0" err="1" smtClean="0">
                <a:ln>
                  <a:noFill/>
                </a:ln>
                <a:solidFill>
                  <a:srgbClr val="000000"/>
                </a:solidFill>
                <a:effectLst/>
                <a:uFillTx/>
                <a:latin typeface="Helvetica"/>
                <a:ea typeface="Helvetica"/>
                <a:cs typeface="Helvetica"/>
                <a:sym typeface="Helvetica"/>
              </a:rPr>
              <a:t>Peclier</a:t>
            </a:r>
            <a:r>
              <a:rPr kumimoji="0" lang="en-IE" sz="1400" b="0" i="0" u="none" strike="noStrike" cap="none" spc="0" normalizeH="0" dirty="0" smtClean="0">
                <a:ln>
                  <a:noFill/>
                </a:ln>
                <a:solidFill>
                  <a:srgbClr val="000000"/>
                </a:solidFill>
                <a:effectLst/>
                <a:uFillTx/>
                <a:latin typeface="Helvetica"/>
                <a:ea typeface="Helvetica"/>
                <a:cs typeface="Helvetica"/>
                <a:sym typeface="Helvetica"/>
              </a:rPr>
              <a:t>, </a:t>
            </a:r>
          </a:p>
          <a:p>
            <a:pPr marL="0" marR="0" indent="0" algn="l" defTabSz="457200" rtl="0" fontAlgn="auto" latinLnBrk="0" hangingPunct="0">
              <a:lnSpc>
                <a:spcPct val="100000"/>
              </a:lnSpc>
              <a:spcBef>
                <a:spcPts val="0"/>
              </a:spcBef>
              <a:spcAft>
                <a:spcPts val="0"/>
              </a:spcAft>
              <a:buClrTx/>
              <a:buSzTx/>
              <a:buFontTx/>
              <a:buNone/>
              <a:tabLst/>
            </a:pPr>
            <a:r>
              <a:rPr kumimoji="0" lang="en-IE" sz="1400" b="0" i="0" u="none" strike="noStrike" cap="none" spc="0" normalizeH="0" dirty="0" smtClean="0">
                <a:ln>
                  <a:noFill/>
                </a:ln>
                <a:solidFill>
                  <a:srgbClr val="000000"/>
                </a:solidFill>
                <a:effectLst/>
                <a:uFillTx/>
                <a:latin typeface="Helvetica"/>
                <a:ea typeface="Helvetica"/>
                <a:cs typeface="Helvetica"/>
                <a:sym typeface="Helvetica"/>
              </a:rPr>
              <a:t>Design Patterns Module </a:t>
            </a:r>
            <a:endParaRPr kumimoji="0" lang="en-IE" sz="1400" b="0" i="0" u="none" strike="noStrike" cap="none" spc="0" normalizeH="0" baseline="0" dirty="0">
              <a:ln>
                <a:noFill/>
              </a:ln>
              <a:solidFill>
                <a:srgbClr val="000000"/>
              </a:solidFill>
              <a:effectLst/>
              <a:uFillTx/>
              <a:latin typeface="Helvetica"/>
              <a:ea typeface="Helvetica"/>
              <a:cs typeface="Helvetica"/>
              <a:sym typeface="Helvetica"/>
            </a:endParaRPr>
          </a:p>
        </p:txBody>
      </p:sp>
    </p:spTree>
    <p:extLst>
      <p:ext uri="{BB962C8B-B14F-4D97-AF65-F5344CB8AC3E}">
        <p14:creationId xmlns:p14="http://schemas.microsoft.com/office/powerpoint/2010/main" val="800661199"/>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E" dirty="0"/>
              <a:t>Architecture Example: Ports and Adaptors </a:t>
            </a:r>
          </a:p>
        </p:txBody>
      </p:sp>
      <p:sp>
        <p:nvSpPr>
          <p:cNvPr id="7" name="TextBox 6"/>
          <p:cNvSpPr txBox="1"/>
          <p:nvPr/>
        </p:nvSpPr>
        <p:spPr>
          <a:xfrm>
            <a:off x="10678863" y="9094495"/>
            <a:ext cx="2151269"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IE" sz="1400" b="0" i="0" u="none" strike="noStrike" cap="none" spc="0" normalizeH="0" baseline="0" dirty="0" smtClean="0">
                <a:ln>
                  <a:noFill/>
                </a:ln>
                <a:solidFill>
                  <a:srgbClr val="000000"/>
                </a:solidFill>
                <a:effectLst/>
                <a:uFillTx/>
                <a:latin typeface="Helvetica"/>
                <a:ea typeface="Helvetica"/>
                <a:cs typeface="Helvetica"/>
                <a:sym typeface="Helvetica"/>
              </a:rPr>
              <a:t>Source: Pierre</a:t>
            </a:r>
            <a:r>
              <a:rPr kumimoji="0" lang="en-IE" sz="1400" b="0" i="0" u="none" strike="noStrike" cap="none" spc="0" normalizeH="0" dirty="0" smtClean="0">
                <a:ln>
                  <a:noFill/>
                </a:ln>
                <a:solidFill>
                  <a:srgbClr val="000000"/>
                </a:solidFill>
                <a:effectLst/>
                <a:uFillTx/>
                <a:latin typeface="Helvetica"/>
                <a:ea typeface="Helvetica"/>
                <a:cs typeface="Helvetica"/>
                <a:sym typeface="Helvetica"/>
              </a:rPr>
              <a:t> </a:t>
            </a:r>
            <a:r>
              <a:rPr kumimoji="0" lang="en-IE" sz="1400" b="0" i="0" u="none" strike="noStrike" cap="none" spc="0" normalizeH="0" dirty="0" err="1" smtClean="0">
                <a:ln>
                  <a:noFill/>
                </a:ln>
                <a:solidFill>
                  <a:srgbClr val="000000"/>
                </a:solidFill>
                <a:effectLst/>
                <a:uFillTx/>
                <a:latin typeface="Helvetica"/>
                <a:ea typeface="Helvetica"/>
                <a:cs typeface="Helvetica"/>
                <a:sym typeface="Helvetica"/>
              </a:rPr>
              <a:t>Peclier</a:t>
            </a:r>
            <a:r>
              <a:rPr kumimoji="0" lang="en-IE" sz="1400" b="0" i="0" u="none" strike="noStrike" cap="none" spc="0" normalizeH="0" dirty="0" smtClean="0">
                <a:ln>
                  <a:noFill/>
                </a:ln>
                <a:solidFill>
                  <a:srgbClr val="000000"/>
                </a:solidFill>
                <a:effectLst/>
                <a:uFillTx/>
                <a:latin typeface="Helvetica"/>
                <a:ea typeface="Helvetica"/>
                <a:cs typeface="Helvetica"/>
                <a:sym typeface="Helvetica"/>
              </a:rPr>
              <a:t>, </a:t>
            </a:r>
          </a:p>
          <a:p>
            <a:pPr marL="0" marR="0" indent="0" algn="l" defTabSz="457200" rtl="0" fontAlgn="auto" latinLnBrk="0" hangingPunct="0">
              <a:lnSpc>
                <a:spcPct val="100000"/>
              </a:lnSpc>
              <a:spcBef>
                <a:spcPts val="0"/>
              </a:spcBef>
              <a:spcAft>
                <a:spcPts val="0"/>
              </a:spcAft>
              <a:buClrTx/>
              <a:buSzTx/>
              <a:buFontTx/>
              <a:buNone/>
              <a:tabLst/>
            </a:pPr>
            <a:r>
              <a:rPr kumimoji="0" lang="en-IE" sz="1400" b="0" i="0" u="none" strike="noStrike" cap="none" spc="0" normalizeH="0" dirty="0" smtClean="0">
                <a:ln>
                  <a:noFill/>
                </a:ln>
                <a:solidFill>
                  <a:srgbClr val="000000"/>
                </a:solidFill>
                <a:effectLst/>
                <a:uFillTx/>
                <a:latin typeface="Helvetica"/>
                <a:ea typeface="Helvetica"/>
                <a:cs typeface="Helvetica"/>
                <a:sym typeface="Helvetica"/>
              </a:rPr>
              <a:t>Design Patterns Module </a:t>
            </a:r>
            <a:endParaRPr kumimoji="0" lang="en-IE" sz="1400" b="0" i="0" u="none" strike="noStrike" cap="none" spc="0" normalizeH="0" baseline="0" dirty="0">
              <a:ln>
                <a:noFill/>
              </a:ln>
              <a:solidFill>
                <a:srgbClr val="000000"/>
              </a:solidFill>
              <a:effectLst/>
              <a:uFillTx/>
              <a:latin typeface="Helvetica"/>
              <a:ea typeface="Helvetica"/>
              <a:cs typeface="Helvetica"/>
              <a:sym typeface="Helvetica"/>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567" y="2572544"/>
            <a:ext cx="11498287" cy="437391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528740466"/>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6016" y="330200"/>
            <a:ext cx="2808312" cy="1397000"/>
          </a:xfrm>
        </p:spPr>
        <p:txBody>
          <a:bodyPr/>
          <a:lstStyle/>
          <a:p>
            <a:r>
              <a:rPr lang="en-US" dirty="0" smtClean="0"/>
              <a:t>Agenda</a:t>
            </a:r>
            <a:endParaRPr lang="en-US" dirty="0"/>
          </a:p>
        </p:txBody>
      </p:sp>
      <p:sp>
        <p:nvSpPr>
          <p:cNvPr id="3" name="Text Placeholder 2"/>
          <p:cNvSpPr>
            <a:spLocks noGrp="1"/>
          </p:cNvSpPr>
          <p:nvPr>
            <p:ph type="body" idx="1"/>
          </p:nvPr>
        </p:nvSpPr>
        <p:spPr>
          <a:xfrm>
            <a:off x="1173808" y="3292624"/>
            <a:ext cx="5714876" cy="4496916"/>
          </a:xfrm>
        </p:spPr>
        <p:txBody>
          <a:bodyPr/>
          <a:lstStyle/>
          <a:p>
            <a:pPr marL="0" indent="0" algn="ctr">
              <a:buNone/>
            </a:pPr>
            <a:r>
              <a:rPr lang="en-US" sz="3600" dirty="0" smtClean="0"/>
              <a:t>Software &amp; Programming Paradigms</a:t>
            </a:r>
          </a:p>
          <a:p>
            <a:pPr marL="0" indent="0" algn="ctr">
              <a:buNone/>
            </a:pPr>
            <a:r>
              <a:rPr lang="en-US" sz="3600" dirty="0" smtClean="0"/>
              <a:t>Software Engineering Knowledge Stack</a:t>
            </a:r>
            <a:endParaRPr lang="en-US" sz="3600" dirty="0"/>
          </a:p>
        </p:txBody>
      </p:sp>
      <p:grpSp>
        <p:nvGrpSpPr>
          <p:cNvPr id="4" name="Group 271"/>
          <p:cNvGrpSpPr/>
          <p:nvPr/>
        </p:nvGrpSpPr>
        <p:grpSpPr>
          <a:xfrm>
            <a:off x="7438504" y="1348408"/>
            <a:ext cx="4406902" cy="7854718"/>
            <a:chOff x="0" y="0"/>
            <a:chExt cx="4406901" cy="7854717"/>
          </a:xfrm>
        </p:grpSpPr>
        <p:sp>
          <p:nvSpPr>
            <p:cNvPr id="5" name="Shape 269"/>
            <p:cNvSpPr/>
            <p:nvPr/>
          </p:nvSpPr>
          <p:spPr>
            <a:xfrm>
              <a:off x="0" y="0"/>
              <a:ext cx="4406902" cy="7844605"/>
            </a:xfrm>
            <a:prstGeom prst="rect">
              <a:avLst/>
            </a:prstGeom>
            <a:solidFill>
              <a:srgbClr val="FFFFFF"/>
            </a:solidFill>
            <a:ln w="12700" cap="flat">
              <a:noFill/>
              <a:miter lim="400000"/>
            </a:ln>
            <a:effectLst/>
          </p:spPr>
          <p:txBody>
            <a:bodyPr wrap="square" lIns="0" tIns="0" rIns="0" bIns="0" numCol="1" anchor="t">
              <a:noAutofit/>
            </a:bodyPr>
            <a:lstStyle/>
            <a:p>
              <a:endParaRPr/>
            </a:p>
          </p:txBody>
        </p:sp>
        <p:pic>
          <p:nvPicPr>
            <p:cNvPr id="6" name="image.pdf"/>
            <p:cNvPicPr>
              <a:picLocks noChangeAspect="1"/>
            </p:cNvPicPr>
            <p:nvPr/>
          </p:nvPicPr>
          <p:blipFill>
            <a:blip r:embed="rId2">
              <a:extLst/>
            </a:blip>
            <a:stretch>
              <a:fillRect/>
            </a:stretch>
          </p:blipFill>
          <p:spPr>
            <a:xfrm>
              <a:off x="0" y="0"/>
              <a:ext cx="4406899" cy="7854718"/>
            </a:xfrm>
            <a:prstGeom prst="rect">
              <a:avLst/>
            </a:prstGeom>
            <a:ln w="12700" cap="flat">
              <a:noFill/>
              <a:miter lim="400000"/>
            </a:ln>
            <a:effectLst/>
          </p:spPr>
        </p:pic>
      </p:grpSp>
    </p:spTree>
    <p:extLst>
      <p:ext uri="{BB962C8B-B14F-4D97-AF65-F5344CB8AC3E}">
        <p14:creationId xmlns:p14="http://schemas.microsoft.com/office/powerpoint/2010/main" val="80271026"/>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E" dirty="0"/>
              <a:t>Architecture Example: Service Oriented </a:t>
            </a:r>
          </a:p>
        </p:txBody>
      </p:sp>
      <p:sp>
        <p:nvSpPr>
          <p:cNvPr id="7" name="TextBox 6"/>
          <p:cNvSpPr txBox="1"/>
          <p:nvPr/>
        </p:nvSpPr>
        <p:spPr>
          <a:xfrm>
            <a:off x="10678863" y="9094495"/>
            <a:ext cx="2151269"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IE" sz="1400" b="0" i="0" u="none" strike="noStrike" cap="none" spc="0" normalizeH="0" baseline="0" dirty="0" smtClean="0">
                <a:ln>
                  <a:noFill/>
                </a:ln>
                <a:solidFill>
                  <a:srgbClr val="000000"/>
                </a:solidFill>
                <a:effectLst/>
                <a:uFillTx/>
                <a:latin typeface="Helvetica"/>
                <a:ea typeface="Helvetica"/>
                <a:cs typeface="Helvetica"/>
                <a:sym typeface="Helvetica"/>
              </a:rPr>
              <a:t>Source: Pierre</a:t>
            </a:r>
            <a:r>
              <a:rPr kumimoji="0" lang="en-IE" sz="1400" b="0" i="0" u="none" strike="noStrike" cap="none" spc="0" normalizeH="0" dirty="0" smtClean="0">
                <a:ln>
                  <a:noFill/>
                </a:ln>
                <a:solidFill>
                  <a:srgbClr val="000000"/>
                </a:solidFill>
                <a:effectLst/>
                <a:uFillTx/>
                <a:latin typeface="Helvetica"/>
                <a:ea typeface="Helvetica"/>
                <a:cs typeface="Helvetica"/>
                <a:sym typeface="Helvetica"/>
              </a:rPr>
              <a:t> </a:t>
            </a:r>
            <a:r>
              <a:rPr kumimoji="0" lang="en-IE" sz="1400" b="0" i="0" u="none" strike="noStrike" cap="none" spc="0" normalizeH="0" dirty="0" err="1" smtClean="0">
                <a:ln>
                  <a:noFill/>
                </a:ln>
                <a:solidFill>
                  <a:srgbClr val="000000"/>
                </a:solidFill>
                <a:effectLst/>
                <a:uFillTx/>
                <a:latin typeface="Helvetica"/>
                <a:ea typeface="Helvetica"/>
                <a:cs typeface="Helvetica"/>
                <a:sym typeface="Helvetica"/>
              </a:rPr>
              <a:t>Peclier</a:t>
            </a:r>
            <a:r>
              <a:rPr kumimoji="0" lang="en-IE" sz="1400" b="0" i="0" u="none" strike="noStrike" cap="none" spc="0" normalizeH="0" dirty="0" smtClean="0">
                <a:ln>
                  <a:noFill/>
                </a:ln>
                <a:solidFill>
                  <a:srgbClr val="000000"/>
                </a:solidFill>
                <a:effectLst/>
                <a:uFillTx/>
                <a:latin typeface="Helvetica"/>
                <a:ea typeface="Helvetica"/>
                <a:cs typeface="Helvetica"/>
                <a:sym typeface="Helvetica"/>
              </a:rPr>
              <a:t>, </a:t>
            </a:r>
          </a:p>
          <a:p>
            <a:pPr marL="0" marR="0" indent="0" algn="l" defTabSz="457200" rtl="0" fontAlgn="auto" latinLnBrk="0" hangingPunct="0">
              <a:lnSpc>
                <a:spcPct val="100000"/>
              </a:lnSpc>
              <a:spcBef>
                <a:spcPts val="0"/>
              </a:spcBef>
              <a:spcAft>
                <a:spcPts val="0"/>
              </a:spcAft>
              <a:buClrTx/>
              <a:buSzTx/>
              <a:buFontTx/>
              <a:buNone/>
              <a:tabLst/>
            </a:pPr>
            <a:r>
              <a:rPr kumimoji="0" lang="en-IE" sz="1400" b="0" i="0" u="none" strike="noStrike" cap="none" spc="0" normalizeH="0" dirty="0" smtClean="0">
                <a:ln>
                  <a:noFill/>
                </a:ln>
                <a:solidFill>
                  <a:srgbClr val="000000"/>
                </a:solidFill>
                <a:effectLst/>
                <a:uFillTx/>
                <a:latin typeface="Helvetica"/>
                <a:ea typeface="Helvetica"/>
                <a:cs typeface="Helvetica"/>
                <a:sym typeface="Helvetica"/>
              </a:rPr>
              <a:t>Design Patterns Module </a:t>
            </a:r>
            <a:endParaRPr kumimoji="0" lang="en-IE" sz="1400" b="0" i="0" u="none" strike="noStrike" cap="none" spc="0" normalizeH="0" baseline="0" dirty="0">
              <a:ln>
                <a:noFill/>
              </a:ln>
              <a:solidFill>
                <a:srgbClr val="000000"/>
              </a:solidFill>
              <a:effectLst/>
              <a:uFillTx/>
              <a:latin typeface="Helvetica"/>
              <a:ea typeface="Helvetica"/>
              <a:cs typeface="Helvetica"/>
              <a:sym typeface="Helvetica"/>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752" y="2208560"/>
            <a:ext cx="8784976" cy="721948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662940614"/>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a:spLocks noGrp="1"/>
          </p:cNvSpPr>
          <p:nvPr>
            <p:ph type="title"/>
          </p:nvPr>
        </p:nvSpPr>
        <p:spPr>
          <a:prstGeom prst="rect">
            <a:avLst/>
          </a:prstGeom>
        </p:spPr>
        <p:txBody>
          <a:bodyPr/>
          <a:lstStyle/>
          <a:p>
            <a:r>
              <a:t>Frameworks</a:t>
            </a:r>
          </a:p>
        </p:txBody>
      </p:sp>
      <p:sp>
        <p:nvSpPr>
          <p:cNvPr id="337" name="Shape 337"/>
          <p:cNvSpPr>
            <a:spLocks noGrp="1"/>
          </p:cNvSpPr>
          <p:nvPr>
            <p:ph type="body" idx="1"/>
          </p:nvPr>
        </p:nvSpPr>
        <p:spPr>
          <a:xfrm>
            <a:off x="469900" y="2197100"/>
            <a:ext cx="8840812" cy="7200900"/>
          </a:xfrm>
          <a:prstGeom prst="rect">
            <a:avLst/>
          </a:prstGeom>
        </p:spPr>
        <p:txBody>
          <a:bodyPr/>
          <a:lstStyle/>
          <a:p>
            <a:pPr>
              <a:lnSpc>
                <a:spcPct val="90000"/>
              </a:lnSpc>
              <a:spcBef>
                <a:spcPts val="1400"/>
              </a:spcBef>
            </a:pPr>
            <a:r>
              <a:rPr sz="3200" dirty="0" smtClean="0"/>
              <a:t>A </a:t>
            </a:r>
            <a:r>
              <a:rPr sz="3200" dirty="0"/>
              <a:t>framework is a set of related components which </a:t>
            </a:r>
            <a:r>
              <a:rPr sz="3200" dirty="0" smtClean="0"/>
              <a:t>you</a:t>
            </a:r>
            <a:r>
              <a:rPr lang="en-IE" sz="3200" dirty="0" smtClean="0"/>
              <a:t>:</a:t>
            </a:r>
          </a:p>
          <a:p>
            <a:pPr lvl="1">
              <a:lnSpc>
                <a:spcPct val="90000"/>
              </a:lnSpc>
              <a:spcBef>
                <a:spcPts val="1400"/>
              </a:spcBef>
            </a:pPr>
            <a:r>
              <a:rPr lang="en-IE" sz="3200" dirty="0" smtClean="0"/>
              <a:t>S</a:t>
            </a:r>
            <a:r>
              <a:rPr sz="3200" dirty="0" err="1" smtClean="0"/>
              <a:t>pecialize</a:t>
            </a:r>
            <a:endParaRPr lang="en-IE" sz="3200" dirty="0" smtClean="0"/>
          </a:p>
          <a:p>
            <a:pPr lvl="1">
              <a:lnSpc>
                <a:spcPct val="90000"/>
              </a:lnSpc>
              <a:spcBef>
                <a:spcPts val="1400"/>
              </a:spcBef>
            </a:pPr>
            <a:r>
              <a:rPr lang="en-IE" sz="3200" dirty="0"/>
              <a:t>I</a:t>
            </a:r>
            <a:r>
              <a:rPr sz="3200" dirty="0" err="1" smtClean="0"/>
              <a:t>ntegrate</a:t>
            </a:r>
            <a:r>
              <a:rPr sz="3200" dirty="0" smtClean="0"/>
              <a:t> </a:t>
            </a:r>
            <a:r>
              <a:rPr sz="3200" dirty="0"/>
              <a:t>and/or </a:t>
            </a:r>
            <a:endParaRPr lang="en-IE" sz="3200" dirty="0" smtClean="0"/>
          </a:p>
          <a:p>
            <a:pPr lvl="1">
              <a:lnSpc>
                <a:spcPct val="90000"/>
              </a:lnSpc>
              <a:spcBef>
                <a:spcPts val="1400"/>
              </a:spcBef>
            </a:pPr>
            <a:r>
              <a:rPr lang="en-IE" sz="3200" dirty="0" smtClean="0"/>
              <a:t>I</a:t>
            </a:r>
            <a:r>
              <a:rPr sz="3200" dirty="0" err="1" smtClean="0"/>
              <a:t>nstantiate</a:t>
            </a:r>
            <a:r>
              <a:rPr sz="3200" dirty="0" smtClean="0"/>
              <a:t> </a:t>
            </a:r>
            <a:endParaRPr lang="en-IE" sz="3200" dirty="0" smtClean="0"/>
          </a:p>
          <a:p>
            <a:pPr>
              <a:lnSpc>
                <a:spcPct val="90000"/>
              </a:lnSpc>
              <a:spcBef>
                <a:spcPts val="1400"/>
              </a:spcBef>
            </a:pPr>
            <a:r>
              <a:rPr sz="3200" dirty="0" smtClean="0"/>
              <a:t>to </a:t>
            </a:r>
            <a:r>
              <a:rPr sz="3200" dirty="0"/>
              <a:t>implement an application or </a:t>
            </a:r>
            <a:r>
              <a:rPr sz="3200" dirty="0" smtClean="0"/>
              <a:t>subsystem</a:t>
            </a:r>
            <a:r>
              <a:rPr lang="en-IE" sz="3200" dirty="0" smtClean="0"/>
              <a:t>.</a:t>
            </a:r>
            <a:endParaRPr lang="en-IE" sz="3200" dirty="0"/>
          </a:p>
          <a:p>
            <a:pPr marL="0" indent="0">
              <a:lnSpc>
                <a:spcPct val="90000"/>
              </a:lnSpc>
              <a:spcBef>
                <a:spcPts val="1400"/>
              </a:spcBef>
              <a:buNone/>
            </a:pPr>
            <a:endParaRPr sz="3200" dirty="0"/>
          </a:p>
          <a:p>
            <a:pPr>
              <a:lnSpc>
                <a:spcPct val="90000"/>
              </a:lnSpc>
              <a:spcBef>
                <a:spcPts val="1400"/>
              </a:spcBef>
            </a:pPr>
            <a:r>
              <a:rPr lang="en-IE" sz="3200" dirty="0" smtClean="0"/>
              <a:t>A framework is u</a:t>
            </a:r>
            <a:r>
              <a:rPr sz="3200" dirty="0" smtClean="0"/>
              <a:t>sually </a:t>
            </a:r>
            <a:r>
              <a:rPr sz="3200" dirty="0"/>
              <a:t>a semi complete application containing dynamic and static components that can be customized to produce </a:t>
            </a:r>
            <a:r>
              <a:rPr sz="3200" dirty="0" smtClean="0"/>
              <a:t>applications</a:t>
            </a:r>
            <a:r>
              <a:rPr lang="en-IE" sz="3200" dirty="0" smtClean="0"/>
              <a:t>.</a:t>
            </a:r>
            <a:endParaRPr sz="3200" dirty="0"/>
          </a:p>
        </p:txBody>
      </p:sp>
      <p:sp>
        <p:nvSpPr>
          <p:cNvPr id="338" name="Shape 338"/>
          <p:cNvSpPr>
            <a:spLocks noGrp="1"/>
          </p:cNvSpPr>
          <p:nvPr>
            <p:ph type="sldNum" sz="quarter" idx="2"/>
          </p:nvPr>
        </p:nvSpPr>
        <p:spPr>
          <a:xfrm>
            <a:off x="12268200" y="9194800"/>
            <a:ext cx="312014" cy="304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31</a:t>
            </a:fld>
            <a:endParaRPr/>
          </a:p>
        </p:txBody>
      </p:sp>
      <p:pic>
        <p:nvPicPr>
          <p:cNvPr id="339" name="image.pdf"/>
          <p:cNvPicPr>
            <a:picLocks noChangeAspect="1"/>
          </p:cNvPicPr>
          <p:nvPr/>
        </p:nvPicPr>
        <p:blipFill>
          <a:blip r:embed="rId2">
            <a:extLst/>
          </a:blip>
          <a:stretch>
            <a:fillRect/>
          </a:stretch>
        </p:blipFill>
        <p:spPr>
          <a:xfrm>
            <a:off x="9951411" y="2500312"/>
            <a:ext cx="2293373" cy="6413501"/>
          </a:xfrm>
          <a:prstGeom prst="rect">
            <a:avLst/>
          </a:prstGeom>
          <a:ln w="12700">
            <a:miter lim="400000"/>
          </a:ln>
        </p:spPr>
      </p:pic>
    </p:spTree>
    <p:extLst>
      <p:ext uri="{BB962C8B-B14F-4D97-AF65-F5344CB8AC3E}">
        <p14:creationId xmlns:p14="http://schemas.microsoft.com/office/powerpoint/2010/main" val="848787069"/>
      </p:ext>
    </p:extLst>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a:spLocks noGrp="1"/>
          </p:cNvSpPr>
          <p:nvPr>
            <p:ph type="title"/>
          </p:nvPr>
        </p:nvSpPr>
        <p:spPr>
          <a:prstGeom prst="rect">
            <a:avLst/>
          </a:prstGeom>
        </p:spPr>
        <p:txBody>
          <a:bodyPr/>
          <a:lstStyle/>
          <a:p>
            <a:r>
              <a:t>Frameworks</a:t>
            </a:r>
          </a:p>
        </p:txBody>
      </p:sp>
      <p:sp>
        <p:nvSpPr>
          <p:cNvPr id="337" name="Shape 337"/>
          <p:cNvSpPr>
            <a:spLocks noGrp="1"/>
          </p:cNvSpPr>
          <p:nvPr>
            <p:ph type="body" idx="1"/>
          </p:nvPr>
        </p:nvSpPr>
        <p:spPr>
          <a:xfrm>
            <a:off x="469900" y="2197100"/>
            <a:ext cx="9436100" cy="7200900"/>
          </a:xfrm>
          <a:prstGeom prst="rect">
            <a:avLst/>
          </a:prstGeom>
        </p:spPr>
        <p:txBody>
          <a:bodyPr/>
          <a:lstStyle/>
          <a:p>
            <a:pPr>
              <a:lnSpc>
                <a:spcPct val="90000"/>
              </a:lnSpc>
              <a:spcBef>
                <a:spcPts val="1400"/>
              </a:spcBef>
            </a:pPr>
            <a:r>
              <a:rPr sz="3200" dirty="0" smtClean="0"/>
              <a:t>Frameworks </a:t>
            </a:r>
            <a:r>
              <a:rPr sz="3200" dirty="0"/>
              <a:t>are targeted for a particular application domain &amp; consists of a set of classes (abstract &amp; concrete), whose instances:</a:t>
            </a:r>
          </a:p>
          <a:p>
            <a:pPr lvl="1">
              <a:lnSpc>
                <a:spcPct val="90000"/>
              </a:lnSpc>
              <a:spcBef>
                <a:spcPts val="1400"/>
              </a:spcBef>
            </a:pPr>
            <a:r>
              <a:rPr lang="en-IE" sz="3200" dirty="0"/>
              <a:t>c</a:t>
            </a:r>
            <a:r>
              <a:rPr sz="3200" dirty="0" err="1" smtClean="0"/>
              <a:t>ollaborate</a:t>
            </a:r>
            <a:endParaRPr sz="3200" dirty="0"/>
          </a:p>
          <a:p>
            <a:pPr lvl="1">
              <a:lnSpc>
                <a:spcPct val="90000"/>
              </a:lnSpc>
              <a:spcBef>
                <a:spcPts val="1400"/>
              </a:spcBef>
            </a:pPr>
            <a:r>
              <a:rPr lang="en-IE" sz="3200" dirty="0"/>
              <a:t>a</a:t>
            </a:r>
            <a:r>
              <a:rPr sz="3200" dirty="0" smtClean="0"/>
              <a:t>re </a:t>
            </a:r>
            <a:r>
              <a:rPr sz="3200" dirty="0"/>
              <a:t>intended to be extended, i.e. reused (abstract design) </a:t>
            </a:r>
          </a:p>
          <a:p>
            <a:pPr lvl="1">
              <a:lnSpc>
                <a:spcPct val="90000"/>
              </a:lnSpc>
              <a:spcBef>
                <a:spcPts val="1400"/>
              </a:spcBef>
            </a:pPr>
            <a:r>
              <a:rPr sz="3200" dirty="0"/>
              <a:t>do not have to address a complete application domain (allowing for composition of frameworks</a:t>
            </a:r>
            <a:r>
              <a:rPr sz="3200" dirty="0" smtClean="0"/>
              <a:t>)</a:t>
            </a:r>
            <a:endParaRPr lang="en-IE" sz="3200" dirty="0" smtClean="0"/>
          </a:p>
          <a:p>
            <a:pPr marL="444500" lvl="1" indent="0">
              <a:lnSpc>
                <a:spcPct val="90000"/>
              </a:lnSpc>
              <a:spcBef>
                <a:spcPts val="1400"/>
              </a:spcBef>
              <a:buNone/>
            </a:pPr>
            <a:endParaRPr sz="3200" dirty="0"/>
          </a:p>
          <a:p>
            <a:pPr>
              <a:lnSpc>
                <a:spcPct val="90000"/>
              </a:lnSpc>
              <a:spcBef>
                <a:spcPts val="1400"/>
              </a:spcBef>
            </a:pPr>
            <a:r>
              <a:rPr sz="3200" dirty="0"/>
              <a:t>Emphasize stable parts of the domain and their relationships and </a:t>
            </a:r>
            <a:r>
              <a:rPr sz="3200" dirty="0" smtClean="0"/>
              <a:t>interactions</a:t>
            </a:r>
            <a:r>
              <a:rPr lang="en-IE" sz="3200" dirty="0" smtClean="0"/>
              <a:t>.</a:t>
            </a:r>
            <a:endParaRPr sz="3200" dirty="0"/>
          </a:p>
        </p:txBody>
      </p:sp>
      <p:sp>
        <p:nvSpPr>
          <p:cNvPr id="338" name="Shape 338"/>
          <p:cNvSpPr>
            <a:spLocks noGrp="1"/>
          </p:cNvSpPr>
          <p:nvPr>
            <p:ph type="sldNum" sz="quarter" idx="2"/>
          </p:nvPr>
        </p:nvSpPr>
        <p:spPr>
          <a:xfrm>
            <a:off x="12268200" y="9194800"/>
            <a:ext cx="312014" cy="304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32</a:t>
            </a:fld>
            <a:endParaRPr/>
          </a:p>
        </p:txBody>
      </p:sp>
      <p:pic>
        <p:nvPicPr>
          <p:cNvPr id="339" name="image.pdf"/>
          <p:cNvPicPr>
            <a:picLocks noChangeAspect="1"/>
          </p:cNvPicPr>
          <p:nvPr/>
        </p:nvPicPr>
        <p:blipFill>
          <a:blip r:embed="rId2">
            <a:extLst/>
          </a:blip>
          <a:stretch>
            <a:fillRect/>
          </a:stretch>
        </p:blipFill>
        <p:spPr>
          <a:xfrm>
            <a:off x="9951411" y="2500312"/>
            <a:ext cx="2293373" cy="6413501"/>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Shape 341"/>
          <p:cNvSpPr>
            <a:spLocks noGrp="1"/>
          </p:cNvSpPr>
          <p:nvPr>
            <p:ph type="title"/>
          </p:nvPr>
        </p:nvSpPr>
        <p:spPr>
          <a:prstGeom prst="rect">
            <a:avLst/>
          </a:prstGeom>
        </p:spPr>
        <p:txBody>
          <a:bodyPr/>
          <a:lstStyle/>
          <a:p>
            <a:r>
              <a:t>Framework Structure</a:t>
            </a:r>
          </a:p>
        </p:txBody>
      </p:sp>
      <p:sp>
        <p:nvSpPr>
          <p:cNvPr id="342" name="Shape 342"/>
          <p:cNvSpPr>
            <a:spLocks noGrp="1"/>
          </p:cNvSpPr>
          <p:nvPr>
            <p:ph type="sldNum" sz="quarter" idx="2"/>
          </p:nvPr>
        </p:nvSpPr>
        <p:spPr>
          <a:xfrm>
            <a:off x="12268200" y="9194800"/>
            <a:ext cx="312014" cy="304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33</a:t>
            </a:fld>
            <a:endParaRPr/>
          </a:p>
        </p:txBody>
      </p:sp>
      <p:pic>
        <p:nvPicPr>
          <p:cNvPr id="343" name="image.pdf"/>
          <p:cNvPicPr>
            <a:picLocks noChangeAspect="1"/>
          </p:cNvPicPr>
          <p:nvPr/>
        </p:nvPicPr>
        <p:blipFill>
          <a:blip r:embed="rId2">
            <a:extLst/>
          </a:blip>
          <a:stretch>
            <a:fillRect/>
          </a:stretch>
        </p:blipFill>
        <p:spPr>
          <a:xfrm>
            <a:off x="1509712" y="2182812"/>
            <a:ext cx="10350501" cy="6853164"/>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Shape 345"/>
          <p:cNvSpPr>
            <a:spLocks noGrp="1"/>
          </p:cNvSpPr>
          <p:nvPr>
            <p:ph type="title"/>
          </p:nvPr>
        </p:nvSpPr>
        <p:spPr>
          <a:xfrm>
            <a:off x="571500" y="330200"/>
            <a:ext cx="11861800" cy="927100"/>
          </a:xfrm>
          <a:prstGeom prst="rect">
            <a:avLst/>
          </a:prstGeom>
        </p:spPr>
        <p:txBody>
          <a:bodyPr/>
          <a:lstStyle/>
          <a:p>
            <a:r>
              <a:t>Framework Example </a:t>
            </a:r>
          </a:p>
        </p:txBody>
      </p:sp>
      <p:sp>
        <p:nvSpPr>
          <p:cNvPr id="346" name="Shape 346"/>
          <p:cNvSpPr>
            <a:spLocks noGrp="1"/>
          </p:cNvSpPr>
          <p:nvPr>
            <p:ph type="sldNum" sz="quarter" idx="2"/>
          </p:nvPr>
        </p:nvSpPr>
        <p:spPr>
          <a:xfrm>
            <a:off x="12268200" y="9194800"/>
            <a:ext cx="312014" cy="304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34</a:t>
            </a:fld>
            <a:endParaRPr/>
          </a:p>
        </p:txBody>
      </p:sp>
      <p:pic>
        <p:nvPicPr>
          <p:cNvPr id="347" name="Screen Shot 2013-09-12 at 09.55.14.png"/>
          <p:cNvPicPr>
            <a:picLocks noChangeAspect="1"/>
          </p:cNvPicPr>
          <p:nvPr/>
        </p:nvPicPr>
        <p:blipFill>
          <a:blip r:embed="rId2">
            <a:extLst/>
          </a:blip>
          <a:stretch>
            <a:fillRect/>
          </a:stretch>
        </p:blipFill>
        <p:spPr>
          <a:xfrm>
            <a:off x="0" y="2654300"/>
            <a:ext cx="3746500" cy="4787900"/>
          </a:xfrm>
          <a:prstGeom prst="rect">
            <a:avLst/>
          </a:prstGeom>
          <a:ln w="12700">
            <a:solidFill>
              <a:srgbClr val="000000"/>
            </a:solidFill>
            <a:miter lim="400000"/>
          </a:ln>
        </p:spPr>
      </p:pic>
      <p:pic>
        <p:nvPicPr>
          <p:cNvPr id="348" name="Screen Shot 2013-09-12 at 09.56.15.png"/>
          <p:cNvPicPr>
            <a:picLocks noChangeAspect="1"/>
          </p:cNvPicPr>
          <p:nvPr/>
        </p:nvPicPr>
        <p:blipFill>
          <a:blip r:embed="rId3">
            <a:extLst/>
          </a:blip>
          <a:stretch>
            <a:fillRect/>
          </a:stretch>
        </p:blipFill>
        <p:spPr>
          <a:xfrm>
            <a:off x="3842104" y="1295400"/>
            <a:ext cx="8972196" cy="8166100"/>
          </a:xfrm>
          <a:prstGeom prst="rect">
            <a:avLst/>
          </a:prstGeom>
          <a:ln w="12700">
            <a:solidFill>
              <a:srgbClr val="000000"/>
            </a:solidFill>
            <a:miter lim="400000"/>
          </a:ln>
        </p:spPr>
      </p:pic>
    </p:spTree>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a:spLocks noGrp="1"/>
          </p:cNvSpPr>
          <p:nvPr>
            <p:ph type="title"/>
          </p:nvPr>
        </p:nvSpPr>
        <p:spPr>
          <a:prstGeom prst="rect">
            <a:avLst/>
          </a:prstGeom>
        </p:spPr>
        <p:txBody>
          <a:bodyPr/>
          <a:lstStyle/>
          <a:p>
            <a:r>
              <a:t>Agile Software Development Module</a:t>
            </a:r>
          </a:p>
        </p:txBody>
      </p:sp>
      <p:sp>
        <p:nvSpPr>
          <p:cNvPr id="351" name="Shape 351"/>
          <p:cNvSpPr>
            <a:spLocks noGrp="1"/>
          </p:cNvSpPr>
          <p:nvPr>
            <p:ph type="body" idx="1"/>
          </p:nvPr>
        </p:nvSpPr>
        <p:spPr>
          <a:xfrm>
            <a:off x="635000" y="2197100"/>
            <a:ext cx="10452100" cy="6565900"/>
          </a:xfrm>
          <a:prstGeom prst="rect">
            <a:avLst/>
          </a:prstGeom>
        </p:spPr>
        <p:txBody>
          <a:bodyPr/>
          <a:lstStyle/>
          <a:p>
            <a:pPr>
              <a:spcBef>
                <a:spcPts val="3200"/>
              </a:spcBef>
            </a:pPr>
            <a:r>
              <a:rPr dirty="0"/>
              <a:t>Assumptions: </a:t>
            </a:r>
          </a:p>
          <a:p>
            <a:pPr lvl="1">
              <a:spcBef>
                <a:spcPts val="3200"/>
              </a:spcBef>
            </a:pPr>
            <a:r>
              <a:rPr dirty="0"/>
              <a:t>General Programming Ability (not necessarily java)</a:t>
            </a:r>
          </a:p>
          <a:p>
            <a:pPr>
              <a:spcBef>
                <a:spcPts val="3200"/>
              </a:spcBef>
            </a:pPr>
            <a:r>
              <a:rPr dirty="0"/>
              <a:t>Focus for this course:</a:t>
            </a:r>
          </a:p>
          <a:p>
            <a:pPr lvl="1">
              <a:spcBef>
                <a:spcPts val="3200"/>
              </a:spcBef>
            </a:pPr>
            <a:r>
              <a:rPr dirty="0"/>
              <a:t>SOLID Principles within OO Programming</a:t>
            </a:r>
          </a:p>
          <a:p>
            <a:pPr lvl="1">
              <a:spcBef>
                <a:spcPts val="3200"/>
              </a:spcBef>
            </a:pPr>
            <a:r>
              <a:rPr dirty="0"/>
              <a:t>Test Driven Software Development in Java</a:t>
            </a:r>
          </a:p>
          <a:p>
            <a:pPr lvl="1">
              <a:spcBef>
                <a:spcPts val="3200"/>
              </a:spcBef>
            </a:pPr>
            <a:r>
              <a:rPr dirty="0"/>
              <a:t>Effective Build Processes</a:t>
            </a:r>
          </a:p>
          <a:p>
            <a:pPr lvl="1">
              <a:spcBef>
                <a:spcPts val="3200"/>
              </a:spcBef>
            </a:pPr>
            <a:r>
              <a:rPr dirty="0"/>
              <a:t>Network Programming</a:t>
            </a:r>
          </a:p>
          <a:p>
            <a:pPr lvl="1">
              <a:spcBef>
                <a:spcPts val="3200"/>
              </a:spcBef>
            </a:pPr>
            <a:r>
              <a:rPr dirty="0" smtClean="0"/>
              <a:t>Beyond </a:t>
            </a:r>
            <a:r>
              <a:rPr dirty="0"/>
              <a:t>Java </a:t>
            </a:r>
            <a:r>
              <a:rPr lang="en-IE" dirty="0" smtClean="0"/>
              <a:t>(</a:t>
            </a:r>
            <a:r>
              <a:rPr lang="en-IE" dirty="0" err="1" smtClean="0"/>
              <a:t>Kotlin</a:t>
            </a:r>
            <a:r>
              <a:rPr lang="en-IE" dirty="0" smtClean="0"/>
              <a:t>)</a:t>
            </a:r>
            <a:endParaRPr dirty="0"/>
          </a:p>
        </p:txBody>
      </p:sp>
      <p:sp>
        <p:nvSpPr>
          <p:cNvPr id="352" name="Shape 352"/>
          <p:cNvSpPr>
            <a:spLocks noGrp="1"/>
          </p:cNvSpPr>
          <p:nvPr>
            <p:ph type="sldNum" sz="quarter" idx="2"/>
          </p:nvPr>
        </p:nvSpPr>
        <p:spPr>
          <a:xfrm>
            <a:off x="12268200" y="9194800"/>
            <a:ext cx="312014" cy="304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35</a:t>
            </a:fld>
            <a:endParaRPr/>
          </a:p>
        </p:txBody>
      </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a:spLocks noGrp="1"/>
          </p:cNvSpPr>
          <p:nvPr>
            <p:ph type="title"/>
          </p:nvPr>
        </p:nvSpPr>
        <p:spPr>
          <a:prstGeom prst="rect">
            <a:avLst/>
          </a:prstGeom>
        </p:spPr>
        <p:txBody>
          <a:bodyPr/>
          <a:lstStyle/>
          <a:p>
            <a:r>
              <a:rPr dirty="0"/>
              <a:t>Software </a:t>
            </a:r>
            <a:r>
              <a:rPr dirty="0" smtClean="0"/>
              <a:t>Paradigms</a:t>
            </a:r>
            <a:r>
              <a:rPr lang="mr-IN" dirty="0" smtClean="0"/>
              <a:t>…</a:t>
            </a:r>
            <a:endParaRPr dirty="0"/>
          </a:p>
        </p:txBody>
      </p:sp>
      <p:sp>
        <p:nvSpPr>
          <p:cNvPr id="250" name="Shape 250"/>
          <p:cNvSpPr>
            <a:spLocks noGrp="1"/>
          </p:cNvSpPr>
          <p:nvPr>
            <p:ph type="body" idx="1"/>
          </p:nvPr>
        </p:nvSpPr>
        <p:spPr>
          <a:xfrm>
            <a:off x="709726" y="2284512"/>
            <a:ext cx="8168938" cy="5832648"/>
          </a:xfrm>
          <a:prstGeom prst="rect">
            <a:avLst/>
          </a:prstGeom>
        </p:spPr>
        <p:txBody>
          <a:bodyPr/>
          <a:lstStyle/>
          <a:p>
            <a:r>
              <a:rPr lang="en-IE" sz="3600" i="1" dirty="0" smtClean="0"/>
              <a:t>Paradigm</a:t>
            </a:r>
            <a:r>
              <a:rPr lang="en-IE" sz="3600" dirty="0" smtClean="0"/>
              <a:t>* is </a:t>
            </a:r>
            <a:r>
              <a:rPr lang="en-IE" sz="3600" dirty="0"/>
              <a:t>commonly used to refer to a category of entities that share a common characteristic.</a:t>
            </a:r>
          </a:p>
          <a:p>
            <a:r>
              <a:rPr lang="en-IE" sz="3600" dirty="0"/>
              <a:t>Taken to mean a conceptual way of describing something </a:t>
            </a:r>
          </a:p>
          <a:p>
            <a:r>
              <a:rPr sz="3600" dirty="0"/>
              <a:t>The rate of change in the software discipline has seen </a:t>
            </a:r>
            <a:r>
              <a:rPr lang="en-IE" sz="3600" dirty="0" smtClean="0"/>
              <a:t>proliferation of overlapping</a:t>
            </a:r>
            <a:r>
              <a:rPr sz="3600" dirty="0" smtClean="0"/>
              <a:t> </a:t>
            </a:r>
            <a:r>
              <a:rPr sz="3600" dirty="0"/>
              <a:t>paradigms</a:t>
            </a:r>
            <a:r>
              <a:rPr lang="en-IE" sz="3600" dirty="0"/>
              <a:t>.</a:t>
            </a:r>
            <a:endParaRPr sz="3600" dirty="0"/>
          </a:p>
        </p:txBody>
      </p:sp>
      <p:sp>
        <p:nvSpPr>
          <p:cNvPr id="251" name="Shape 251"/>
          <p:cNvSpPr>
            <a:spLocks noGrp="1"/>
          </p:cNvSpPr>
          <p:nvPr>
            <p:ph type="sldNum" sz="quarter" idx="2"/>
          </p:nvPr>
        </p:nvSpPr>
        <p:spPr>
          <a:xfrm>
            <a:off x="12268200" y="9194800"/>
            <a:ext cx="312014" cy="304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a:t>
            </a:fld>
            <a:endParaRPr/>
          </a:p>
        </p:txBody>
      </p:sp>
      <p:sp>
        <p:nvSpPr>
          <p:cNvPr id="3" name="Rectangle 2"/>
          <p:cNvSpPr/>
          <p:nvPr/>
        </p:nvSpPr>
        <p:spPr>
          <a:xfrm>
            <a:off x="5206256" y="8671580"/>
            <a:ext cx="7521611" cy="523220"/>
          </a:xfrm>
          <a:prstGeom prst="rect">
            <a:avLst/>
          </a:prstGeom>
        </p:spPr>
        <p:txBody>
          <a:bodyPr wrap="none">
            <a:spAutoFit/>
          </a:bodyPr>
          <a:lstStyle/>
          <a:p>
            <a:r>
              <a:rPr lang="en-US" sz="2800" smtClean="0">
                <a:solidFill>
                  <a:srgbClr val="222222"/>
                </a:solidFill>
                <a:latin typeface="arial" charset="0"/>
              </a:rPr>
              <a:t>*from </a:t>
            </a:r>
            <a:r>
              <a:rPr lang="en-US" sz="2800" dirty="0">
                <a:solidFill>
                  <a:srgbClr val="222222"/>
                </a:solidFill>
                <a:latin typeface="arial" charset="0"/>
              </a:rPr>
              <a:t>Greek </a:t>
            </a:r>
            <a:r>
              <a:rPr lang="en-US" sz="2800" i="1" dirty="0" err="1">
                <a:solidFill>
                  <a:srgbClr val="222222"/>
                </a:solidFill>
                <a:latin typeface="arial" charset="0"/>
              </a:rPr>
              <a:t>paradeigma</a:t>
            </a:r>
            <a:r>
              <a:rPr lang="en-US" sz="2800" dirty="0">
                <a:solidFill>
                  <a:srgbClr val="222222"/>
                </a:solidFill>
                <a:latin typeface="arial" charset="0"/>
              </a:rPr>
              <a:t>,  ‘show side by side’,</a:t>
            </a:r>
            <a:endParaRPr lang="en-US" sz="2800" dirty="0"/>
          </a:p>
        </p:txBody>
      </p:sp>
      <p:pic>
        <p:nvPicPr>
          <p:cNvPr id="6" name="Picture 5"/>
          <p:cNvPicPr>
            <a:picLocks noChangeAspect="1"/>
          </p:cNvPicPr>
          <p:nvPr/>
        </p:nvPicPr>
        <p:blipFill>
          <a:blip r:embed="rId2"/>
          <a:stretch>
            <a:fillRect/>
          </a:stretch>
        </p:blipFill>
        <p:spPr>
          <a:xfrm>
            <a:off x="9166696" y="2281620"/>
            <a:ext cx="3561171" cy="5709744"/>
          </a:xfrm>
          <a:prstGeom prst="rect">
            <a:avLst/>
          </a:prstGeom>
        </p:spPr>
      </p:pic>
    </p:spTree>
    <p:extLst>
      <p:ext uri="{BB962C8B-B14F-4D97-AF65-F5344CB8AC3E}">
        <p14:creationId xmlns:p14="http://schemas.microsoft.com/office/powerpoint/2010/main" val="1346878772"/>
      </p:ext>
    </p:ext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E" dirty="0"/>
              <a:t>Software </a:t>
            </a:r>
            <a:r>
              <a:rPr lang="en-IE" dirty="0" smtClean="0"/>
              <a:t>Paradigms </a:t>
            </a:r>
            <a:r>
              <a:rPr lang="en-IE" sz="2800" dirty="0" smtClean="0"/>
              <a:t>(examples..)</a:t>
            </a:r>
            <a:endParaRPr lang="en-IE" dirty="0"/>
          </a:p>
        </p:txBody>
      </p:sp>
      <p:sp>
        <p:nvSpPr>
          <p:cNvPr id="6" name="Text Placeholder 5"/>
          <p:cNvSpPr>
            <a:spLocks noGrp="1"/>
          </p:cNvSpPr>
          <p:nvPr>
            <p:ph type="body" idx="1"/>
          </p:nvPr>
        </p:nvSpPr>
        <p:spPr>
          <a:xfrm>
            <a:off x="309712" y="2068488"/>
            <a:ext cx="5976664" cy="7488832"/>
          </a:xfrm>
        </p:spPr>
        <p:txBody>
          <a:bodyPr/>
          <a:lstStyle/>
          <a:p>
            <a:r>
              <a:rPr lang="en-US" sz="2400" b="1" dirty="0"/>
              <a:t>Imperative programming</a:t>
            </a:r>
            <a:r>
              <a:rPr lang="en-US" sz="2400" dirty="0"/>
              <a:t> – defines computation as statements that change a program state</a:t>
            </a:r>
            <a:r>
              <a:rPr lang="en-US" sz="2400" dirty="0" smtClean="0"/>
              <a:t>.</a:t>
            </a:r>
          </a:p>
          <a:p>
            <a:r>
              <a:rPr lang="en-US" sz="2400" b="1" dirty="0" smtClean="0"/>
              <a:t>Procedural programming, structured </a:t>
            </a:r>
            <a:r>
              <a:rPr lang="en-US" sz="2400" b="1" dirty="0"/>
              <a:t>programming</a:t>
            </a:r>
            <a:r>
              <a:rPr lang="en-US" sz="2400" dirty="0"/>
              <a:t> – specifies the steps a program must take to reach a desired state</a:t>
            </a:r>
            <a:r>
              <a:rPr lang="en-US" sz="2400" dirty="0" smtClean="0"/>
              <a:t>.</a:t>
            </a:r>
          </a:p>
          <a:p>
            <a:r>
              <a:rPr lang="en-US" sz="2400" b="1" dirty="0" smtClean="0"/>
              <a:t>Declarative </a:t>
            </a:r>
            <a:r>
              <a:rPr lang="en-US" sz="2400" b="1" dirty="0"/>
              <a:t>programming</a:t>
            </a:r>
            <a:r>
              <a:rPr lang="en-US" sz="2400" dirty="0"/>
              <a:t> – defines program logic, but not detailed control flow</a:t>
            </a:r>
            <a:r>
              <a:rPr lang="en-US" sz="2400" dirty="0" smtClean="0"/>
              <a:t>.</a:t>
            </a:r>
          </a:p>
          <a:p>
            <a:r>
              <a:rPr lang="en-US" sz="2400" b="1" dirty="0" smtClean="0"/>
              <a:t>Functional </a:t>
            </a:r>
            <a:r>
              <a:rPr lang="en-US" sz="2400" b="1" dirty="0"/>
              <a:t>programming</a:t>
            </a:r>
            <a:r>
              <a:rPr lang="en-US" sz="2400" dirty="0"/>
              <a:t> – treats programs as evaluating mathematical functions and avoids state and mutable </a:t>
            </a:r>
            <a:r>
              <a:rPr lang="en-US" sz="2400" dirty="0" smtClean="0"/>
              <a:t>data</a:t>
            </a:r>
          </a:p>
        </p:txBody>
      </p:sp>
      <p:sp>
        <p:nvSpPr>
          <p:cNvPr id="7" name="Text Placeholder 5"/>
          <p:cNvSpPr txBox="1">
            <a:spLocks/>
          </p:cNvSpPr>
          <p:nvPr/>
        </p:nvSpPr>
        <p:spPr>
          <a:xfrm>
            <a:off x="6502400" y="2068488"/>
            <a:ext cx="6002908" cy="80253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marL="266700" marR="0" indent="-266700" algn="l" defTabSz="584200" latinLnBrk="0">
              <a:lnSpc>
                <a:spcPct val="100000"/>
              </a:lnSpc>
              <a:spcBef>
                <a:spcPts val="4800"/>
              </a:spcBef>
              <a:spcAft>
                <a:spcPts val="0"/>
              </a:spcAft>
              <a:buClrTx/>
              <a:buSzPct val="100000"/>
              <a:buFontTx/>
              <a:buChar char="•"/>
              <a:tabLst/>
              <a:defRPr sz="2600" b="0" i="0" u="none" strike="noStrike" cap="none" spc="0" baseline="0">
                <a:ln>
                  <a:noFill/>
                </a:ln>
                <a:solidFill>
                  <a:srgbClr val="000000"/>
                </a:solidFill>
                <a:uFillTx/>
                <a:latin typeface="+mj-lt"/>
                <a:ea typeface="+mj-ea"/>
                <a:cs typeface="+mj-cs"/>
                <a:sym typeface="Helvetica Neue"/>
              </a:defRPr>
            </a:lvl1pPr>
            <a:lvl2pPr marL="711200" marR="0" indent="-266700" algn="l" defTabSz="584200" latinLnBrk="0">
              <a:lnSpc>
                <a:spcPct val="100000"/>
              </a:lnSpc>
              <a:spcBef>
                <a:spcPts val="4800"/>
              </a:spcBef>
              <a:spcAft>
                <a:spcPts val="0"/>
              </a:spcAft>
              <a:buClrTx/>
              <a:buSzPct val="100000"/>
              <a:buFontTx/>
              <a:buChar char="•"/>
              <a:tabLst/>
              <a:defRPr sz="2600" b="0" i="0" u="none" strike="noStrike" cap="none" spc="0" baseline="0">
                <a:ln>
                  <a:noFill/>
                </a:ln>
                <a:solidFill>
                  <a:srgbClr val="000000"/>
                </a:solidFill>
                <a:uFillTx/>
                <a:latin typeface="+mj-lt"/>
                <a:ea typeface="+mj-ea"/>
                <a:cs typeface="+mj-cs"/>
                <a:sym typeface="Helvetica Neue"/>
              </a:defRPr>
            </a:lvl2pPr>
            <a:lvl3pPr marL="1155700" marR="0" indent="-266700" algn="l" defTabSz="584200" latinLnBrk="0">
              <a:lnSpc>
                <a:spcPct val="100000"/>
              </a:lnSpc>
              <a:spcBef>
                <a:spcPts val="4800"/>
              </a:spcBef>
              <a:spcAft>
                <a:spcPts val="0"/>
              </a:spcAft>
              <a:buClrTx/>
              <a:buSzPct val="100000"/>
              <a:buFontTx/>
              <a:buChar char="•"/>
              <a:tabLst/>
              <a:defRPr sz="2600" b="0" i="0" u="none" strike="noStrike" cap="none" spc="0" baseline="0">
                <a:ln>
                  <a:noFill/>
                </a:ln>
                <a:solidFill>
                  <a:srgbClr val="000000"/>
                </a:solidFill>
                <a:uFillTx/>
                <a:latin typeface="+mj-lt"/>
                <a:ea typeface="+mj-ea"/>
                <a:cs typeface="+mj-cs"/>
                <a:sym typeface="Helvetica Neue"/>
              </a:defRPr>
            </a:lvl3pPr>
            <a:lvl4pPr marL="1600200" marR="0" indent="-266700" algn="l" defTabSz="584200" latinLnBrk="0">
              <a:lnSpc>
                <a:spcPct val="100000"/>
              </a:lnSpc>
              <a:spcBef>
                <a:spcPts val="4800"/>
              </a:spcBef>
              <a:spcAft>
                <a:spcPts val="0"/>
              </a:spcAft>
              <a:buClrTx/>
              <a:buSzPct val="100000"/>
              <a:buFontTx/>
              <a:buChar char="•"/>
              <a:tabLst/>
              <a:defRPr sz="2600" b="0" i="0" u="none" strike="noStrike" cap="none" spc="0" baseline="0">
                <a:ln>
                  <a:noFill/>
                </a:ln>
                <a:solidFill>
                  <a:srgbClr val="000000"/>
                </a:solidFill>
                <a:uFillTx/>
                <a:latin typeface="+mj-lt"/>
                <a:ea typeface="+mj-ea"/>
                <a:cs typeface="+mj-cs"/>
                <a:sym typeface="Helvetica Neue"/>
              </a:defRPr>
            </a:lvl4pPr>
            <a:lvl5pPr marL="2044700" marR="0" indent="-266700" algn="l" defTabSz="584200" latinLnBrk="0">
              <a:lnSpc>
                <a:spcPct val="100000"/>
              </a:lnSpc>
              <a:spcBef>
                <a:spcPts val="4800"/>
              </a:spcBef>
              <a:spcAft>
                <a:spcPts val="0"/>
              </a:spcAft>
              <a:buClrTx/>
              <a:buSzPct val="100000"/>
              <a:buFontTx/>
              <a:buChar char="•"/>
              <a:tabLst/>
              <a:defRPr sz="2600" b="0" i="0" u="none" strike="noStrike" cap="none" spc="0" baseline="0">
                <a:ln>
                  <a:noFill/>
                </a:ln>
                <a:solidFill>
                  <a:srgbClr val="000000"/>
                </a:solidFill>
                <a:uFillTx/>
                <a:latin typeface="+mj-lt"/>
                <a:ea typeface="+mj-ea"/>
                <a:cs typeface="+mj-cs"/>
                <a:sym typeface="Helvetica Neue"/>
              </a:defRPr>
            </a:lvl5pPr>
            <a:lvl6pPr marL="2489200" marR="0" indent="-266700" algn="l" defTabSz="584200" latinLnBrk="0">
              <a:lnSpc>
                <a:spcPct val="100000"/>
              </a:lnSpc>
              <a:spcBef>
                <a:spcPts val="4800"/>
              </a:spcBef>
              <a:spcAft>
                <a:spcPts val="0"/>
              </a:spcAft>
              <a:buClrTx/>
              <a:buSzPct val="100000"/>
              <a:buFontTx/>
              <a:buChar char="•"/>
              <a:tabLst/>
              <a:defRPr sz="2600" b="0" i="0" u="none" strike="noStrike" cap="none" spc="0" baseline="0">
                <a:ln>
                  <a:noFill/>
                </a:ln>
                <a:solidFill>
                  <a:srgbClr val="000000"/>
                </a:solidFill>
                <a:uFillTx/>
                <a:latin typeface="+mj-lt"/>
                <a:ea typeface="+mj-ea"/>
                <a:cs typeface="+mj-cs"/>
                <a:sym typeface="Helvetica Neue"/>
              </a:defRPr>
            </a:lvl6pPr>
            <a:lvl7pPr marL="2933700" marR="0" indent="-266700" algn="l" defTabSz="584200" latinLnBrk="0">
              <a:lnSpc>
                <a:spcPct val="100000"/>
              </a:lnSpc>
              <a:spcBef>
                <a:spcPts val="4800"/>
              </a:spcBef>
              <a:spcAft>
                <a:spcPts val="0"/>
              </a:spcAft>
              <a:buClrTx/>
              <a:buSzPct val="100000"/>
              <a:buFontTx/>
              <a:buChar char="•"/>
              <a:tabLst/>
              <a:defRPr sz="2600" b="0" i="0" u="none" strike="noStrike" cap="none" spc="0" baseline="0">
                <a:ln>
                  <a:noFill/>
                </a:ln>
                <a:solidFill>
                  <a:srgbClr val="000000"/>
                </a:solidFill>
                <a:uFillTx/>
                <a:latin typeface="+mj-lt"/>
                <a:ea typeface="+mj-ea"/>
                <a:cs typeface="+mj-cs"/>
                <a:sym typeface="Helvetica Neue"/>
              </a:defRPr>
            </a:lvl7pPr>
            <a:lvl8pPr marL="3378200" marR="0" indent="-266700" algn="l" defTabSz="584200" latinLnBrk="0">
              <a:lnSpc>
                <a:spcPct val="100000"/>
              </a:lnSpc>
              <a:spcBef>
                <a:spcPts val="4800"/>
              </a:spcBef>
              <a:spcAft>
                <a:spcPts val="0"/>
              </a:spcAft>
              <a:buClrTx/>
              <a:buSzPct val="100000"/>
              <a:buFontTx/>
              <a:buChar char="•"/>
              <a:tabLst/>
              <a:defRPr sz="2600" b="0" i="0" u="none" strike="noStrike" cap="none" spc="0" baseline="0">
                <a:ln>
                  <a:noFill/>
                </a:ln>
                <a:solidFill>
                  <a:srgbClr val="000000"/>
                </a:solidFill>
                <a:uFillTx/>
                <a:latin typeface="+mj-lt"/>
                <a:ea typeface="+mj-ea"/>
                <a:cs typeface="+mj-cs"/>
                <a:sym typeface="Helvetica Neue"/>
              </a:defRPr>
            </a:lvl8pPr>
            <a:lvl9pPr marL="3822700" marR="0" indent="-266700" algn="l" defTabSz="584200" latinLnBrk="0">
              <a:lnSpc>
                <a:spcPct val="100000"/>
              </a:lnSpc>
              <a:spcBef>
                <a:spcPts val="4800"/>
              </a:spcBef>
              <a:spcAft>
                <a:spcPts val="0"/>
              </a:spcAft>
              <a:buClrTx/>
              <a:buSzPct val="100000"/>
              <a:buFontTx/>
              <a:buChar char="•"/>
              <a:tabLst/>
              <a:defRPr sz="2600" b="0" i="0" u="none" strike="noStrike" cap="none" spc="0" baseline="0">
                <a:ln>
                  <a:noFill/>
                </a:ln>
                <a:solidFill>
                  <a:srgbClr val="000000"/>
                </a:solidFill>
                <a:uFillTx/>
                <a:latin typeface="+mj-lt"/>
                <a:ea typeface="+mj-ea"/>
                <a:cs typeface="+mj-cs"/>
                <a:sym typeface="Helvetica Neue"/>
              </a:defRPr>
            </a:lvl9pPr>
          </a:lstStyle>
          <a:p>
            <a:pPr hangingPunct="1"/>
            <a:r>
              <a:rPr lang="en-US" sz="2400" b="1" dirty="0" smtClean="0"/>
              <a:t>Object-oriented programming (OOP) </a:t>
            </a:r>
            <a:r>
              <a:rPr lang="en-US" sz="2400" dirty="0" smtClean="0"/>
              <a:t>– organizes programs as objects: data structures consisting of </a:t>
            </a:r>
            <a:r>
              <a:rPr lang="en-US" sz="2400" dirty="0" err="1" smtClean="0"/>
              <a:t>datafields</a:t>
            </a:r>
            <a:r>
              <a:rPr lang="en-US" sz="2400" dirty="0" smtClean="0"/>
              <a:t> and methods together with their interactions.</a:t>
            </a:r>
          </a:p>
          <a:p>
            <a:pPr hangingPunct="1"/>
            <a:r>
              <a:rPr lang="en-US" sz="2400" b="1" dirty="0" smtClean="0"/>
              <a:t>Event-driven programming</a:t>
            </a:r>
            <a:r>
              <a:rPr lang="en-US" sz="2400" dirty="0" smtClean="0"/>
              <a:t> – program control flow is determined by events, such as sensor inputs or user actions (mouse clicks, key presses) or messages from other programs or threads.</a:t>
            </a:r>
          </a:p>
          <a:p>
            <a:pPr hangingPunct="1"/>
            <a:r>
              <a:rPr lang="en-US" sz="2400" b="1" dirty="0" smtClean="0"/>
              <a:t>Automata-based programming</a:t>
            </a:r>
            <a:r>
              <a:rPr lang="en-US" sz="2400" dirty="0" smtClean="0"/>
              <a:t> – a program, or part, is treated as a model of a finite state machine or any other formal automaton.</a:t>
            </a:r>
          </a:p>
          <a:p>
            <a:pPr hangingPunct="1"/>
            <a:endParaRPr lang="en-IE" sz="2400" dirty="0"/>
          </a:p>
        </p:txBody>
      </p:sp>
    </p:spTree>
    <p:extLst>
      <p:ext uri="{BB962C8B-B14F-4D97-AF65-F5344CB8AC3E}">
        <p14:creationId xmlns:p14="http://schemas.microsoft.com/office/powerpoint/2010/main" val="3686955842"/>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a:spLocks noGrp="1"/>
          </p:cNvSpPr>
          <p:nvPr>
            <p:ph type="title"/>
          </p:nvPr>
        </p:nvSpPr>
        <p:spPr>
          <a:prstGeom prst="rect">
            <a:avLst/>
          </a:prstGeom>
        </p:spPr>
        <p:txBody>
          <a:bodyPr/>
          <a:lstStyle/>
          <a:p>
            <a:r>
              <a:rPr dirty="0"/>
              <a:t>Software Paradigms</a:t>
            </a:r>
          </a:p>
        </p:txBody>
      </p:sp>
      <p:sp>
        <p:nvSpPr>
          <p:cNvPr id="250" name="Shape 250"/>
          <p:cNvSpPr>
            <a:spLocks noGrp="1"/>
          </p:cNvSpPr>
          <p:nvPr>
            <p:ph type="body" idx="1"/>
          </p:nvPr>
        </p:nvSpPr>
        <p:spPr>
          <a:prstGeom prst="rect">
            <a:avLst/>
          </a:prstGeom>
        </p:spPr>
        <p:txBody>
          <a:bodyPr/>
          <a:lstStyle/>
          <a:p>
            <a:endParaRPr lang="en-IE" sz="3600" dirty="0"/>
          </a:p>
          <a:p>
            <a:r>
              <a:rPr lang="en-IE" sz="3600" dirty="0"/>
              <a:t>"Paradigm" (example in Greek) is commonly used to refer to a category of entities that share a common characteristic.</a:t>
            </a:r>
          </a:p>
          <a:p>
            <a:r>
              <a:rPr lang="en-IE" sz="3600" dirty="0"/>
              <a:t>Taken to mean a conceptual way of describing something </a:t>
            </a:r>
          </a:p>
          <a:p>
            <a:r>
              <a:rPr sz="3600" dirty="0"/>
              <a:t>The rate of change in the software discipline has seen numerous paradigms</a:t>
            </a:r>
            <a:r>
              <a:rPr lang="en-IE" sz="3600" dirty="0"/>
              <a:t>.</a:t>
            </a:r>
            <a:endParaRPr sz="3600" dirty="0"/>
          </a:p>
        </p:txBody>
      </p:sp>
      <p:sp>
        <p:nvSpPr>
          <p:cNvPr id="251" name="Shape 251"/>
          <p:cNvSpPr>
            <a:spLocks noGrp="1"/>
          </p:cNvSpPr>
          <p:nvPr>
            <p:ph type="sldNum" sz="quarter" idx="2"/>
          </p:nvPr>
        </p:nvSpPr>
        <p:spPr>
          <a:xfrm>
            <a:off x="12268200" y="9194800"/>
            <a:ext cx="312014" cy="304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a:t>
            </a:fld>
            <a:endParaRPr/>
          </a:p>
        </p:txBody>
      </p:sp>
      <p:pic>
        <p:nvPicPr>
          <p:cNvPr id="4" name="Picture 3"/>
          <p:cNvPicPr>
            <a:picLocks noChangeAspect="1"/>
          </p:cNvPicPr>
          <p:nvPr/>
        </p:nvPicPr>
        <p:blipFill>
          <a:blip r:embed="rId2"/>
          <a:stretch>
            <a:fillRect/>
          </a:stretch>
        </p:blipFill>
        <p:spPr>
          <a:xfrm>
            <a:off x="0" y="-254000"/>
            <a:ext cx="13004800" cy="9753600"/>
          </a:xfrm>
          <a:prstGeom prst="rect">
            <a:avLst/>
          </a:prstGeom>
        </p:spPr>
      </p:pic>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78464" y="1325345"/>
            <a:ext cx="4710586" cy="3528392"/>
          </a:xfrm>
          <a:prstGeom prst="rect">
            <a:avLst/>
          </a:prstGeom>
        </p:spPr>
      </p:pic>
      <p:pic>
        <p:nvPicPr>
          <p:cNvPr id="3" name="Picture 2"/>
          <p:cNvPicPr>
            <a:picLocks noChangeAspect="1"/>
          </p:cNvPicPr>
          <p:nvPr/>
        </p:nvPicPr>
        <p:blipFill>
          <a:blip r:embed="rId3"/>
          <a:stretch>
            <a:fillRect/>
          </a:stretch>
        </p:blipFill>
        <p:spPr>
          <a:xfrm>
            <a:off x="669752" y="1348408"/>
            <a:ext cx="5674147" cy="7128792"/>
          </a:xfrm>
          <a:prstGeom prst="rect">
            <a:avLst/>
          </a:prstGeom>
        </p:spPr>
      </p:pic>
      <p:sp>
        <p:nvSpPr>
          <p:cNvPr id="5" name="Shape 250"/>
          <p:cNvSpPr txBox="1">
            <a:spLocks/>
          </p:cNvSpPr>
          <p:nvPr/>
        </p:nvSpPr>
        <p:spPr>
          <a:xfrm>
            <a:off x="7438504" y="4444752"/>
            <a:ext cx="4854602" cy="3600400"/>
          </a:xfrm>
          <a:prstGeom prst="rect">
            <a:avLst/>
          </a:prstGeom>
        </p:spPr>
        <p:txBody>
          <a:bodyPr/>
          <a:lstStyle>
            <a:lvl1pPr marL="266700" marR="0" indent="-266700" algn="l" defTabSz="584200" latinLnBrk="0">
              <a:lnSpc>
                <a:spcPct val="100000"/>
              </a:lnSpc>
              <a:spcBef>
                <a:spcPts val="4800"/>
              </a:spcBef>
              <a:spcAft>
                <a:spcPts val="0"/>
              </a:spcAft>
              <a:buClrTx/>
              <a:buSzPct val="100000"/>
              <a:buFontTx/>
              <a:buChar char="•"/>
              <a:tabLst/>
              <a:defRPr sz="2600" b="0" i="0" u="none" strike="noStrike" cap="none" spc="0" baseline="0">
                <a:ln>
                  <a:noFill/>
                </a:ln>
                <a:solidFill>
                  <a:srgbClr val="000000"/>
                </a:solidFill>
                <a:uFillTx/>
                <a:latin typeface="+mj-lt"/>
                <a:ea typeface="+mj-ea"/>
                <a:cs typeface="+mj-cs"/>
                <a:sym typeface="Helvetica Neue"/>
              </a:defRPr>
            </a:lvl1pPr>
            <a:lvl2pPr marL="711200" marR="0" indent="-266700" algn="l" defTabSz="584200" latinLnBrk="0">
              <a:lnSpc>
                <a:spcPct val="100000"/>
              </a:lnSpc>
              <a:spcBef>
                <a:spcPts val="4800"/>
              </a:spcBef>
              <a:spcAft>
                <a:spcPts val="0"/>
              </a:spcAft>
              <a:buClrTx/>
              <a:buSzPct val="100000"/>
              <a:buFontTx/>
              <a:buChar char="•"/>
              <a:tabLst/>
              <a:defRPr sz="2600" b="0" i="0" u="none" strike="noStrike" cap="none" spc="0" baseline="0">
                <a:ln>
                  <a:noFill/>
                </a:ln>
                <a:solidFill>
                  <a:srgbClr val="000000"/>
                </a:solidFill>
                <a:uFillTx/>
                <a:latin typeface="+mj-lt"/>
                <a:ea typeface="+mj-ea"/>
                <a:cs typeface="+mj-cs"/>
                <a:sym typeface="Helvetica Neue"/>
              </a:defRPr>
            </a:lvl2pPr>
            <a:lvl3pPr marL="1155700" marR="0" indent="-266700" algn="l" defTabSz="584200" latinLnBrk="0">
              <a:lnSpc>
                <a:spcPct val="100000"/>
              </a:lnSpc>
              <a:spcBef>
                <a:spcPts val="4800"/>
              </a:spcBef>
              <a:spcAft>
                <a:spcPts val="0"/>
              </a:spcAft>
              <a:buClrTx/>
              <a:buSzPct val="100000"/>
              <a:buFontTx/>
              <a:buChar char="•"/>
              <a:tabLst/>
              <a:defRPr sz="2600" b="0" i="0" u="none" strike="noStrike" cap="none" spc="0" baseline="0">
                <a:ln>
                  <a:noFill/>
                </a:ln>
                <a:solidFill>
                  <a:srgbClr val="000000"/>
                </a:solidFill>
                <a:uFillTx/>
                <a:latin typeface="+mj-lt"/>
                <a:ea typeface="+mj-ea"/>
                <a:cs typeface="+mj-cs"/>
                <a:sym typeface="Helvetica Neue"/>
              </a:defRPr>
            </a:lvl3pPr>
            <a:lvl4pPr marL="1600200" marR="0" indent="-266700" algn="l" defTabSz="584200" latinLnBrk="0">
              <a:lnSpc>
                <a:spcPct val="100000"/>
              </a:lnSpc>
              <a:spcBef>
                <a:spcPts val="4800"/>
              </a:spcBef>
              <a:spcAft>
                <a:spcPts val="0"/>
              </a:spcAft>
              <a:buClrTx/>
              <a:buSzPct val="100000"/>
              <a:buFontTx/>
              <a:buChar char="•"/>
              <a:tabLst/>
              <a:defRPr sz="2600" b="0" i="0" u="none" strike="noStrike" cap="none" spc="0" baseline="0">
                <a:ln>
                  <a:noFill/>
                </a:ln>
                <a:solidFill>
                  <a:srgbClr val="000000"/>
                </a:solidFill>
                <a:uFillTx/>
                <a:latin typeface="+mj-lt"/>
                <a:ea typeface="+mj-ea"/>
                <a:cs typeface="+mj-cs"/>
                <a:sym typeface="Helvetica Neue"/>
              </a:defRPr>
            </a:lvl4pPr>
            <a:lvl5pPr marL="2044700" marR="0" indent="-266700" algn="l" defTabSz="584200" latinLnBrk="0">
              <a:lnSpc>
                <a:spcPct val="100000"/>
              </a:lnSpc>
              <a:spcBef>
                <a:spcPts val="4800"/>
              </a:spcBef>
              <a:spcAft>
                <a:spcPts val="0"/>
              </a:spcAft>
              <a:buClrTx/>
              <a:buSzPct val="100000"/>
              <a:buFontTx/>
              <a:buChar char="•"/>
              <a:tabLst/>
              <a:defRPr sz="2600" b="0" i="0" u="none" strike="noStrike" cap="none" spc="0" baseline="0">
                <a:ln>
                  <a:noFill/>
                </a:ln>
                <a:solidFill>
                  <a:srgbClr val="000000"/>
                </a:solidFill>
                <a:uFillTx/>
                <a:latin typeface="+mj-lt"/>
                <a:ea typeface="+mj-ea"/>
                <a:cs typeface="+mj-cs"/>
                <a:sym typeface="Helvetica Neue"/>
              </a:defRPr>
            </a:lvl5pPr>
            <a:lvl6pPr marL="2489200" marR="0" indent="-266700" algn="l" defTabSz="584200" latinLnBrk="0">
              <a:lnSpc>
                <a:spcPct val="100000"/>
              </a:lnSpc>
              <a:spcBef>
                <a:spcPts val="4800"/>
              </a:spcBef>
              <a:spcAft>
                <a:spcPts val="0"/>
              </a:spcAft>
              <a:buClrTx/>
              <a:buSzPct val="100000"/>
              <a:buFontTx/>
              <a:buChar char="•"/>
              <a:tabLst/>
              <a:defRPr sz="2600" b="0" i="0" u="none" strike="noStrike" cap="none" spc="0" baseline="0">
                <a:ln>
                  <a:noFill/>
                </a:ln>
                <a:solidFill>
                  <a:srgbClr val="000000"/>
                </a:solidFill>
                <a:uFillTx/>
                <a:latin typeface="+mj-lt"/>
                <a:ea typeface="+mj-ea"/>
                <a:cs typeface="+mj-cs"/>
                <a:sym typeface="Helvetica Neue"/>
              </a:defRPr>
            </a:lvl6pPr>
            <a:lvl7pPr marL="2933700" marR="0" indent="-266700" algn="l" defTabSz="584200" latinLnBrk="0">
              <a:lnSpc>
                <a:spcPct val="100000"/>
              </a:lnSpc>
              <a:spcBef>
                <a:spcPts val="4800"/>
              </a:spcBef>
              <a:spcAft>
                <a:spcPts val="0"/>
              </a:spcAft>
              <a:buClrTx/>
              <a:buSzPct val="100000"/>
              <a:buFontTx/>
              <a:buChar char="•"/>
              <a:tabLst/>
              <a:defRPr sz="2600" b="0" i="0" u="none" strike="noStrike" cap="none" spc="0" baseline="0">
                <a:ln>
                  <a:noFill/>
                </a:ln>
                <a:solidFill>
                  <a:srgbClr val="000000"/>
                </a:solidFill>
                <a:uFillTx/>
                <a:latin typeface="+mj-lt"/>
                <a:ea typeface="+mj-ea"/>
                <a:cs typeface="+mj-cs"/>
                <a:sym typeface="Helvetica Neue"/>
              </a:defRPr>
            </a:lvl7pPr>
            <a:lvl8pPr marL="3378200" marR="0" indent="-266700" algn="l" defTabSz="584200" latinLnBrk="0">
              <a:lnSpc>
                <a:spcPct val="100000"/>
              </a:lnSpc>
              <a:spcBef>
                <a:spcPts val="4800"/>
              </a:spcBef>
              <a:spcAft>
                <a:spcPts val="0"/>
              </a:spcAft>
              <a:buClrTx/>
              <a:buSzPct val="100000"/>
              <a:buFontTx/>
              <a:buChar char="•"/>
              <a:tabLst/>
              <a:defRPr sz="2600" b="0" i="0" u="none" strike="noStrike" cap="none" spc="0" baseline="0">
                <a:ln>
                  <a:noFill/>
                </a:ln>
                <a:solidFill>
                  <a:srgbClr val="000000"/>
                </a:solidFill>
                <a:uFillTx/>
                <a:latin typeface="+mj-lt"/>
                <a:ea typeface="+mj-ea"/>
                <a:cs typeface="+mj-cs"/>
                <a:sym typeface="Helvetica Neue"/>
              </a:defRPr>
            </a:lvl8pPr>
            <a:lvl9pPr marL="3822700" marR="0" indent="-266700" algn="l" defTabSz="584200" latinLnBrk="0">
              <a:lnSpc>
                <a:spcPct val="100000"/>
              </a:lnSpc>
              <a:spcBef>
                <a:spcPts val="4800"/>
              </a:spcBef>
              <a:spcAft>
                <a:spcPts val="0"/>
              </a:spcAft>
              <a:buClrTx/>
              <a:buSzPct val="100000"/>
              <a:buFontTx/>
              <a:buChar char="•"/>
              <a:tabLst/>
              <a:defRPr sz="2600" b="0" i="0" u="none" strike="noStrike" cap="none" spc="0" baseline="0">
                <a:ln>
                  <a:noFill/>
                </a:ln>
                <a:solidFill>
                  <a:srgbClr val="000000"/>
                </a:solidFill>
                <a:uFillTx/>
                <a:latin typeface="+mj-lt"/>
                <a:ea typeface="+mj-ea"/>
                <a:cs typeface="+mj-cs"/>
                <a:sym typeface="Helvetica Neue"/>
              </a:defRPr>
            </a:lvl9pPr>
          </a:lstStyle>
          <a:p>
            <a:pPr hangingPunct="1"/>
            <a:endParaRPr lang="en-IE" sz="3600" dirty="0"/>
          </a:p>
        </p:txBody>
      </p:sp>
      <p:sp>
        <p:nvSpPr>
          <p:cNvPr id="6" name="TextBox 5"/>
          <p:cNvSpPr txBox="1"/>
          <p:nvPr/>
        </p:nvSpPr>
        <p:spPr>
          <a:xfrm>
            <a:off x="6574408" y="5262722"/>
            <a:ext cx="6336703" cy="3718534"/>
          </a:xfrm>
          <a:prstGeom prst="rect">
            <a:avLst/>
          </a:prstGeom>
          <a:ln w="12700">
            <a:miter lim="400000"/>
          </a:ln>
        </p:spPr>
        <p:txBody>
          <a:bodyPr lIns="50800" tIns="50800" rIns="50800" bIns="50800"/>
          <a:lstStyle>
            <a:lvl1pPr marL="266700" indent="-266700" defTabSz="584200">
              <a:spcBef>
                <a:spcPts val="4800"/>
              </a:spcBef>
              <a:buSzPct val="100000"/>
              <a:buChar char="•"/>
              <a:defRPr sz="2400" b="1">
                <a:latin typeface="+mj-lt"/>
                <a:ea typeface="+mj-ea"/>
                <a:cs typeface="+mj-cs"/>
                <a:sym typeface="Helvetica Neue"/>
              </a:defRPr>
            </a:lvl1pPr>
            <a:lvl2pPr marL="711200" indent="-266700" defTabSz="584200">
              <a:spcBef>
                <a:spcPts val="4800"/>
              </a:spcBef>
              <a:buSzPct val="100000"/>
              <a:buChar char="•"/>
              <a:defRPr sz="2600">
                <a:latin typeface="+mj-lt"/>
                <a:ea typeface="+mj-ea"/>
                <a:cs typeface="+mj-cs"/>
                <a:sym typeface="Helvetica Neue"/>
              </a:defRPr>
            </a:lvl2pPr>
            <a:lvl3pPr marL="1155700" indent="-266700" defTabSz="584200">
              <a:spcBef>
                <a:spcPts val="4800"/>
              </a:spcBef>
              <a:buSzPct val="100000"/>
              <a:buChar char="•"/>
              <a:defRPr sz="2600">
                <a:latin typeface="+mj-lt"/>
                <a:ea typeface="+mj-ea"/>
                <a:cs typeface="+mj-cs"/>
                <a:sym typeface="Helvetica Neue"/>
              </a:defRPr>
            </a:lvl3pPr>
            <a:lvl4pPr marL="1600200" indent="-266700" defTabSz="584200">
              <a:spcBef>
                <a:spcPts val="4800"/>
              </a:spcBef>
              <a:buSzPct val="100000"/>
              <a:buChar char="•"/>
              <a:defRPr sz="2600">
                <a:latin typeface="+mj-lt"/>
                <a:ea typeface="+mj-ea"/>
                <a:cs typeface="+mj-cs"/>
                <a:sym typeface="Helvetica Neue"/>
              </a:defRPr>
            </a:lvl4pPr>
            <a:lvl5pPr marL="2044700" indent="-266700" defTabSz="584200">
              <a:spcBef>
                <a:spcPts val="4800"/>
              </a:spcBef>
              <a:buSzPct val="100000"/>
              <a:buChar char="•"/>
              <a:defRPr sz="2600">
                <a:latin typeface="+mj-lt"/>
                <a:ea typeface="+mj-ea"/>
                <a:cs typeface="+mj-cs"/>
                <a:sym typeface="Helvetica Neue"/>
              </a:defRPr>
            </a:lvl5pPr>
            <a:lvl6pPr marL="2489200" indent="-266700" defTabSz="584200">
              <a:spcBef>
                <a:spcPts val="4800"/>
              </a:spcBef>
              <a:buSzPct val="100000"/>
              <a:buChar char="•"/>
              <a:defRPr sz="2600">
                <a:latin typeface="+mj-lt"/>
                <a:ea typeface="+mj-ea"/>
                <a:cs typeface="+mj-cs"/>
                <a:sym typeface="Helvetica Neue"/>
              </a:defRPr>
            </a:lvl6pPr>
            <a:lvl7pPr marL="2933700" indent="-266700" defTabSz="584200">
              <a:spcBef>
                <a:spcPts val="4800"/>
              </a:spcBef>
              <a:buSzPct val="100000"/>
              <a:buChar char="•"/>
              <a:defRPr sz="2600">
                <a:latin typeface="+mj-lt"/>
                <a:ea typeface="+mj-ea"/>
                <a:cs typeface="+mj-cs"/>
                <a:sym typeface="Helvetica Neue"/>
              </a:defRPr>
            </a:lvl7pPr>
            <a:lvl8pPr marL="3378200" indent="-266700" defTabSz="584200">
              <a:spcBef>
                <a:spcPts val="4800"/>
              </a:spcBef>
              <a:buSzPct val="100000"/>
              <a:buChar char="•"/>
              <a:defRPr sz="2600">
                <a:latin typeface="+mj-lt"/>
                <a:ea typeface="+mj-ea"/>
                <a:cs typeface="+mj-cs"/>
                <a:sym typeface="Helvetica Neue"/>
              </a:defRPr>
            </a:lvl8pPr>
            <a:lvl9pPr marL="3822700" indent="-266700" defTabSz="584200">
              <a:spcBef>
                <a:spcPts val="4800"/>
              </a:spcBef>
              <a:buSzPct val="100000"/>
              <a:buChar char="•"/>
              <a:defRPr sz="2600">
                <a:latin typeface="+mj-lt"/>
                <a:ea typeface="+mj-ea"/>
                <a:cs typeface="+mj-cs"/>
                <a:sym typeface="Helvetica Neue"/>
              </a:defRPr>
            </a:lvl9pPr>
          </a:lstStyle>
          <a:p>
            <a:pPr marL="0" indent="0" algn="ctr">
              <a:buNone/>
            </a:pPr>
            <a:r>
              <a:rPr lang="en-US" sz="3200" b="0" dirty="0" smtClean="0"/>
              <a:t>A fundamental change in the basic concepts and experimental practices of a scientific discipline.</a:t>
            </a:r>
          </a:p>
          <a:p>
            <a:pPr marL="0" indent="0" algn="ctr">
              <a:buNone/>
            </a:pPr>
            <a:r>
              <a:rPr lang="en-US" sz="3200" b="0" dirty="0" smtClean="0">
                <a:sym typeface="Helvetica"/>
              </a:rPr>
              <a:t>Can be a period of confusion &amp; uncertainty</a:t>
            </a:r>
            <a:endParaRPr lang="en-US" sz="3200" b="0" dirty="0">
              <a:sym typeface="Helvetica"/>
            </a:endParaRPr>
          </a:p>
        </p:txBody>
      </p:sp>
    </p:spTree>
    <p:extLst>
      <p:ext uri="{BB962C8B-B14F-4D97-AF65-F5344CB8AC3E}">
        <p14:creationId xmlns:p14="http://schemas.microsoft.com/office/powerpoint/2010/main" val="212320466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Software Paradigms</a:t>
            </a:r>
          </a:p>
        </p:txBody>
      </p:sp>
      <p:sp>
        <p:nvSpPr>
          <p:cNvPr id="4" name="AutoShape 2" descr="Image result for vanroy languages and paradigm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E"/>
          </a:p>
        </p:txBody>
      </p:sp>
      <p:sp>
        <p:nvSpPr>
          <p:cNvPr id="5" name="AutoShape 4" descr="Image result for vanroy languages and paradigm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E"/>
          </a:p>
        </p:txBody>
      </p:sp>
      <p:sp>
        <p:nvSpPr>
          <p:cNvPr id="6" name="AutoShape 6" descr="Image result for vanroy languages and paradigm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E"/>
          </a:p>
        </p:txBody>
      </p:sp>
      <p:sp>
        <p:nvSpPr>
          <p:cNvPr id="7" name="AutoShape 8" descr="Image result for vanroy languages and paradigm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E"/>
          </a:p>
        </p:txBody>
      </p:sp>
      <p:pic>
        <p:nvPicPr>
          <p:cNvPr id="1033"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98" y="2077157"/>
            <a:ext cx="12914490" cy="640043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
        <p:nvSpPr>
          <p:cNvPr id="8" name="Rectangle 7"/>
          <p:cNvSpPr/>
          <p:nvPr/>
        </p:nvSpPr>
        <p:spPr>
          <a:xfrm>
            <a:off x="10246816" y="9269288"/>
            <a:ext cx="2690160" cy="400110"/>
          </a:xfrm>
          <a:prstGeom prst="rect">
            <a:avLst/>
          </a:prstGeom>
        </p:spPr>
        <p:txBody>
          <a:bodyPr wrap="none">
            <a:spAutoFit/>
          </a:bodyPr>
          <a:lstStyle/>
          <a:p>
            <a:r>
              <a:rPr lang="en-IE" sz="2000" dirty="0"/>
              <a:t>Roy, Peter van (2009)</a:t>
            </a:r>
          </a:p>
        </p:txBody>
      </p:sp>
    </p:spTree>
    <p:extLst>
      <p:ext uri="{BB962C8B-B14F-4D97-AF65-F5344CB8AC3E}">
        <p14:creationId xmlns:p14="http://schemas.microsoft.com/office/powerpoint/2010/main" val="428581784"/>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8544" y="2064259"/>
            <a:ext cx="5066457" cy="7232170"/>
          </a:xfrm>
          <a:prstGeom prst="rect">
            <a:avLst/>
          </a:prstGeom>
        </p:spPr>
      </p:pic>
      <p:sp>
        <p:nvSpPr>
          <p:cNvPr id="263" name="Shape 263"/>
          <p:cNvSpPr>
            <a:spLocks noGrp="1"/>
          </p:cNvSpPr>
          <p:nvPr>
            <p:ph type="title"/>
          </p:nvPr>
        </p:nvSpPr>
        <p:spPr>
          <a:prstGeom prst="rect">
            <a:avLst/>
          </a:prstGeom>
        </p:spPr>
        <p:txBody>
          <a:bodyPr/>
          <a:lstStyle/>
          <a:p>
            <a:r>
              <a:rPr dirty="0"/>
              <a:t>Paradigms for This </a:t>
            </a:r>
            <a:r>
              <a:rPr lang="en-IE" dirty="0" smtClean="0"/>
              <a:t>Module</a:t>
            </a:r>
            <a:endParaRPr dirty="0"/>
          </a:p>
        </p:txBody>
      </p:sp>
      <p:sp>
        <p:nvSpPr>
          <p:cNvPr id="264" name="Shape 264"/>
          <p:cNvSpPr>
            <a:spLocks noGrp="1"/>
          </p:cNvSpPr>
          <p:nvPr>
            <p:ph type="body" idx="1"/>
          </p:nvPr>
        </p:nvSpPr>
        <p:spPr>
          <a:xfrm>
            <a:off x="309712" y="2324100"/>
            <a:ext cx="11861800" cy="6565900"/>
          </a:xfrm>
          <a:prstGeom prst="rect">
            <a:avLst/>
          </a:prstGeom>
        </p:spPr>
        <p:txBody>
          <a:bodyPr/>
          <a:lstStyle/>
          <a:p>
            <a:pPr marL="0" indent="0">
              <a:lnSpc>
                <a:spcPct val="30000"/>
              </a:lnSpc>
              <a:spcBef>
                <a:spcPts val="3700"/>
              </a:spcBef>
              <a:buNone/>
            </a:pPr>
            <a:endParaRPr lang="en-IE" b="1" dirty="0"/>
          </a:p>
          <a:p>
            <a:pPr>
              <a:lnSpc>
                <a:spcPct val="30000"/>
              </a:lnSpc>
              <a:spcBef>
                <a:spcPts val="3700"/>
              </a:spcBef>
            </a:pPr>
            <a:r>
              <a:rPr sz="2800" b="1" dirty="0"/>
              <a:t>Object Oriented Programming</a:t>
            </a:r>
          </a:p>
          <a:p>
            <a:pPr lvl="1">
              <a:lnSpc>
                <a:spcPct val="30000"/>
              </a:lnSpc>
              <a:spcBef>
                <a:spcPts val="3700"/>
              </a:spcBef>
            </a:pPr>
            <a:r>
              <a:rPr dirty="0"/>
              <a:t>OO Principles (</a:t>
            </a:r>
            <a:r>
              <a:rPr lang="en-IE" dirty="0"/>
              <a:t>particularly </a:t>
            </a:r>
            <a:r>
              <a:rPr dirty="0"/>
              <a:t>SOLID</a:t>
            </a:r>
            <a:r>
              <a:rPr lang="en-IE" dirty="0"/>
              <a:t> principles)</a:t>
            </a:r>
            <a:endParaRPr sz="1400" dirty="0"/>
          </a:p>
          <a:p>
            <a:pPr lvl="1">
              <a:lnSpc>
                <a:spcPct val="30000"/>
              </a:lnSpc>
              <a:spcBef>
                <a:spcPts val="3700"/>
              </a:spcBef>
            </a:pPr>
            <a:r>
              <a:rPr dirty="0"/>
              <a:t>Java Programming Language</a:t>
            </a:r>
          </a:p>
          <a:p>
            <a:pPr lvl="1">
              <a:lnSpc>
                <a:spcPct val="30000"/>
              </a:lnSpc>
              <a:spcBef>
                <a:spcPts val="3700"/>
              </a:spcBef>
            </a:pPr>
            <a:r>
              <a:rPr lang="en-IE" dirty="0" err="1" smtClean="0"/>
              <a:t>Kotlin</a:t>
            </a:r>
            <a:r>
              <a:rPr dirty="0" smtClean="0"/>
              <a:t> </a:t>
            </a:r>
            <a:r>
              <a:rPr dirty="0"/>
              <a:t>Programming Language</a:t>
            </a:r>
            <a:r>
              <a:rPr lang="en-IE" dirty="0"/>
              <a:t/>
            </a:r>
            <a:br>
              <a:rPr lang="en-IE" dirty="0"/>
            </a:br>
            <a:endParaRPr dirty="0"/>
          </a:p>
          <a:p>
            <a:pPr>
              <a:lnSpc>
                <a:spcPct val="30000"/>
              </a:lnSpc>
              <a:spcBef>
                <a:spcPts val="3700"/>
              </a:spcBef>
            </a:pPr>
            <a:r>
              <a:rPr sz="2800" b="1" dirty="0"/>
              <a:t>Agile Methods</a:t>
            </a:r>
          </a:p>
          <a:p>
            <a:pPr lvl="1">
              <a:lnSpc>
                <a:spcPct val="30000"/>
              </a:lnSpc>
              <a:spcBef>
                <a:spcPts val="3700"/>
              </a:spcBef>
            </a:pPr>
            <a:r>
              <a:rPr dirty="0"/>
              <a:t>Test Driven Development (TDD)</a:t>
            </a:r>
          </a:p>
          <a:p>
            <a:pPr lvl="1">
              <a:lnSpc>
                <a:spcPct val="30000"/>
              </a:lnSpc>
              <a:spcBef>
                <a:spcPts val="3700"/>
              </a:spcBef>
            </a:pPr>
            <a:r>
              <a:rPr dirty="0"/>
              <a:t>Automated Build / Configuration Management</a:t>
            </a:r>
            <a:r>
              <a:rPr lang="en-IE" dirty="0"/>
              <a:t/>
            </a:r>
            <a:br>
              <a:rPr lang="en-IE" dirty="0"/>
            </a:br>
            <a:endParaRPr dirty="0"/>
          </a:p>
          <a:p>
            <a:pPr>
              <a:lnSpc>
                <a:spcPct val="30000"/>
              </a:lnSpc>
              <a:spcBef>
                <a:spcPts val="3700"/>
              </a:spcBef>
            </a:pPr>
            <a:r>
              <a:rPr sz="2800" b="1" dirty="0"/>
              <a:t>Network Programming</a:t>
            </a:r>
          </a:p>
          <a:p>
            <a:pPr lvl="1">
              <a:lnSpc>
                <a:spcPct val="30000"/>
              </a:lnSpc>
              <a:spcBef>
                <a:spcPts val="3700"/>
              </a:spcBef>
            </a:pPr>
            <a:r>
              <a:rPr lang="en-IE" dirty="0" smtClean="0"/>
              <a:t>Web Services/</a:t>
            </a:r>
            <a:r>
              <a:rPr dirty="0" smtClean="0"/>
              <a:t>HTTP/REST</a:t>
            </a:r>
            <a:endParaRPr dirty="0"/>
          </a:p>
        </p:txBody>
      </p:sp>
      <p:sp>
        <p:nvSpPr>
          <p:cNvPr id="265" name="Shape 265"/>
          <p:cNvSpPr>
            <a:spLocks noGrp="1"/>
          </p:cNvSpPr>
          <p:nvPr>
            <p:ph type="sldNum" sz="quarter" idx="2"/>
          </p:nvPr>
        </p:nvSpPr>
        <p:spPr>
          <a:xfrm>
            <a:off x="12268200" y="9194800"/>
            <a:ext cx="312014" cy="3048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9</a:t>
            </a:fld>
            <a:endParaRPr/>
          </a:p>
        </p:txBody>
      </p:sp>
    </p:spTree>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ModernPortfolio">
  <a:themeElements>
    <a:clrScheme name="ModernPortfolio">
      <a:dk1>
        <a:srgbClr val="000000"/>
      </a:dk1>
      <a:lt1>
        <a:srgbClr val="FFFFFF"/>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a:ea typeface="Helvetica Neue"/>
        <a:cs typeface="Helvetica Neue"/>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42"/>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ABABAB"/>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ModernPortfolio">
  <a:themeElements>
    <a:clrScheme name="ModernPortfolio">
      <a:dk1>
        <a:srgbClr val="000000"/>
      </a:dk1>
      <a:lt1>
        <a:srgbClr val="FFFFFF"/>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a:ea typeface="Helvetica Neue"/>
        <a:cs typeface="Helvetica Neue"/>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42"/>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ABABAB"/>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667</TotalTime>
  <Words>1860</Words>
  <Application>Microsoft Macintosh PowerPoint</Application>
  <PresentationFormat>Custom</PresentationFormat>
  <Paragraphs>279</Paragraphs>
  <Slides>35</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Helvetica</vt:lpstr>
      <vt:lpstr>Helvetica Neue</vt:lpstr>
      <vt:lpstr>Helvetica Neue Light</vt:lpstr>
      <vt:lpstr>Lucida Grande</vt:lpstr>
      <vt:lpstr>Monaco</vt:lpstr>
      <vt:lpstr>Arial</vt:lpstr>
      <vt:lpstr>ModernPortfolio</vt:lpstr>
      <vt:lpstr>Software Paradigms</vt:lpstr>
      <vt:lpstr>Literate Programmer…</vt:lpstr>
      <vt:lpstr>Agenda</vt:lpstr>
      <vt:lpstr>Software Paradigms…</vt:lpstr>
      <vt:lpstr>Software Paradigms (examples..)</vt:lpstr>
      <vt:lpstr>Software Paradigms</vt:lpstr>
      <vt:lpstr>PowerPoint Presentation</vt:lpstr>
      <vt:lpstr>Software Paradigms</vt:lpstr>
      <vt:lpstr>Paradigms for This Module</vt:lpstr>
      <vt:lpstr>Knowledge Context</vt:lpstr>
      <vt:lpstr>Programming Languages</vt:lpstr>
      <vt:lpstr>Family Tree</vt:lpstr>
      <vt:lpstr>PowerPoint Presentation</vt:lpstr>
      <vt:lpstr>PowerPoint Presentation</vt:lpstr>
      <vt:lpstr>PowerPoint Presentation</vt:lpstr>
      <vt:lpstr>Data Structures &amp; Problems</vt:lpstr>
      <vt:lpstr>Exploring a Data Structure </vt:lpstr>
      <vt:lpstr>Design Patterns</vt:lpstr>
      <vt:lpstr>Why the need for Design Patterns?</vt:lpstr>
      <vt:lpstr>Pattern Levels</vt:lpstr>
      <vt:lpstr>Architectural Patterns Examples</vt:lpstr>
      <vt:lpstr>Singleton Pattern</vt:lpstr>
      <vt:lpstr>Design Patterns Examples</vt:lpstr>
      <vt:lpstr>Components</vt:lpstr>
      <vt:lpstr>Exploring a Component (xstream-1-4-3.jar)</vt:lpstr>
      <vt:lpstr>More Component Definitions</vt:lpstr>
      <vt:lpstr>Architecture</vt:lpstr>
      <vt:lpstr>Architecture Example: Layered </vt:lpstr>
      <vt:lpstr>Architecture Example: Ports and Adaptors </vt:lpstr>
      <vt:lpstr>Architecture Example: Service Oriented </vt:lpstr>
      <vt:lpstr>Frameworks</vt:lpstr>
      <vt:lpstr>Frameworks</vt:lpstr>
      <vt:lpstr>Framework Structure</vt:lpstr>
      <vt:lpstr>Framework Example </vt:lpstr>
      <vt:lpstr>Agile Software Development Module</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Software Development</dc:title>
  <dc:creator>Siobhan Drohan</dc:creator>
  <cp:lastModifiedBy>Eamonn Deleastar</cp:lastModifiedBy>
  <cp:revision>56</cp:revision>
  <cp:lastPrinted>2017-09-20T08:17:36Z</cp:lastPrinted>
  <dcterms:modified xsi:type="dcterms:W3CDTF">2017-09-20T08:26:18Z</dcterms:modified>
</cp:coreProperties>
</file>